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56" r:id="rId5"/>
    <p:sldId id="260" r:id="rId6"/>
    <p:sldId id="268" r:id="rId7"/>
    <p:sldId id="269" r:id="rId8"/>
    <p:sldId id="257" r:id="rId9"/>
    <p:sldId id="270" r:id="rId10"/>
    <p:sldId id="258" r:id="rId11"/>
    <p:sldId id="259" r:id="rId12"/>
    <p:sldId id="261" r:id="rId13"/>
    <p:sldId id="262" r:id="rId14"/>
    <p:sldId id="263" r:id="rId15"/>
    <p:sldId id="265" r:id="rId16"/>
    <p:sldId id="266" r:id="rId17"/>
    <p:sldId id="283" r:id="rId18"/>
    <p:sldId id="284" r:id="rId19"/>
    <p:sldId id="285" r:id="rId20"/>
    <p:sldId id="286" r:id="rId21"/>
    <p:sldId id="287" r:id="rId22"/>
    <p:sldId id="288" r:id="rId23"/>
    <p:sldId id="289" r:id="rId24"/>
    <p:sldId id="290" r:id="rId25"/>
    <p:sldId id="291" r:id="rId26"/>
    <p:sldId id="271" r:id="rId27"/>
    <p:sldId id="272" r:id="rId28"/>
    <p:sldId id="276" r:id="rId29"/>
    <p:sldId id="273" r:id="rId30"/>
    <p:sldId id="280" r:id="rId31"/>
    <p:sldId id="281" r:id="rId32"/>
    <p:sldId id="293" r:id="rId33"/>
    <p:sldId id="292" r:id="rId34"/>
    <p:sldId id="277" r:id="rId35"/>
    <p:sldId id="278" r:id="rId36"/>
    <p:sldId id="279" r:id="rId37"/>
    <p:sldId id="294" r:id="rId38"/>
    <p:sldId id="295" r:id="rId39"/>
    <p:sldId id="296" r:id="rId40"/>
    <p:sldId id="297" r:id="rId41"/>
    <p:sldId id="298" r:id="rId42"/>
    <p:sldId id="299" r:id="rId43"/>
    <p:sldId id="300" r:id="rId44"/>
    <p:sldId id="301" r:id="rId45"/>
    <p:sldId id="302"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7" autoAdjust="0"/>
    <p:restoredTop sz="82702" autoAdjust="0"/>
  </p:normalViewPr>
  <p:slideViewPr>
    <p:cSldViewPr>
      <p:cViewPr varScale="1">
        <p:scale>
          <a:sx n="90" d="100"/>
          <a:sy n="90" d="100"/>
        </p:scale>
        <p:origin x="64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Series 1</c:v>
                </c:pt>
              </c:strCache>
            </c:strRef>
          </c:tx>
          <c:invertIfNegative val="0"/>
          <c:cat>
            <c:strRef>
              <c:f>Лист1!$A$2</c:f>
              <c:strCache>
                <c:ptCount val="1"/>
                <c:pt idx="0">
                  <c:v>Category 1</c:v>
                </c:pt>
              </c:strCache>
            </c:strRef>
          </c:cat>
          <c:val>
            <c:numRef>
              <c:f>Лист1!$B$2</c:f>
              <c:numCache>
                <c:formatCode>General</c:formatCode>
                <c:ptCount val="1"/>
                <c:pt idx="0">
                  <c:v>10</c:v>
                </c:pt>
              </c:numCache>
            </c:numRef>
          </c:val>
        </c:ser>
        <c:ser>
          <c:idx val="1"/>
          <c:order val="1"/>
          <c:tx>
            <c:strRef>
              <c:f>Лист1!$C$1</c:f>
              <c:strCache>
                <c:ptCount val="1"/>
                <c:pt idx="0">
                  <c:v>Series 2</c:v>
                </c:pt>
              </c:strCache>
            </c:strRef>
          </c:tx>
          <c:invertIfNegative val="0"/>
          <c:cat>
            <c:strRef>
              <c:f>Лист1!$A$2</c:f>
              <c:strCache>
                <c:ptCount val="1"/>
                <c:pt idx="0">
                  <c:v>Category 1</c:v>
                </c:pt>
              </c:strCache>
            </c:strRef>
          </c:cat>
          <c:val>
            <c:numRef>
              <c:f>Лист1!$C$2</c:f>
              <c:numCache>
                <c:formatCode>General</c:formatCode>
                <c:ptCount val="1"/>
                <c:pt idx="0">
                  <c:v>100</c:v>
                </c:pt>
              </c:numCache>
            </c:numRef>
          </c:val>
        </c:ser>
        <c:dLbls>
          <c:showLegendKey val="0"/>
          <c:showVal val="0"/>
          <c:showCatName val="0"/>
          <c:showSerName val="0"/>
          <c:showPercent val="0"/>
          <c:showBubbleSize val="0"/>
        </c:dLbls>
        <c:gapWidth val="150"/>
        <c:axId val="241748168"/>
        <c:axId val="241743072"/>
      </c:barChart>
      <c:catAx>
        <c:axId val="241748168"/>
        <c:scaling>
          <c:orientation val="minMax"/>
        </c:scaling>
        <c:delete val="1"/>
        <c:axPos val="b"/>
        <c:numFmt formatCode="General" sourceLinked="0"/>
        <c:majorTickMark val="out"/>
        <c:minorTickMark val="none"/>
        <c:tickLblPos val="none"/>
        <c:crossAx val="241743072"/>
        <c:crosses val="autoZero"/>
        <c:auto val="1"/>
        <c:lblAlgn val="ctr"/>
        <c:lblOffset val="100"/>
        <c:noMultiLvlLbl val="0"/>
      </c:catAx>
      <c:valAx>
        <c:axId val="241743072"/>
        <c:scaling>
          <c:orientation val="minMax"/>
        </c:scaling>
        <c:delete val="0"/>
        <c:axPos val="l"/>
        <c:majorGridlines/>
        <c:numFmt formatCode="General" sourceLinked="1"/>
        <c:majorTickMark val="out"/>
        <c:minorTickMark val="none"/>
        <c:tickLblPos val="nextTo"/>
        <c:crossAx val="2417481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ABEC9-A230-4E90-AE39-C70822C1BD8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lv-LV"/>
        </a:p>
      </dgm:t>
    </dgm:pt>
    <dgm:pt modelId="{051B2FF5-55B6-4532-AC99-C6563B5C97C1}">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S1</a:t>
          </a:r>
          <a:endParaRPr lang="lv-LV" dirty="0"/>
        </a:p>
      </dgm:t>
    </dgm:pt>
    <dgm:pt modelId="{F8C14FB1-8F9A-4E5D-9E3B-CB16B7F04FB8}" type="parTrans" cxnId="{3F9FC08E-BB67-4226-BB29-D5EA21AE4A15}">
      <dgm:prSet/>
      <dgm:spPr/>
      <dgm:t>
        <a:bodyPr/>
        <a:lstStyle/>
        <a:p>
          <a:endParaRPr lang="lv-LV"/>
        </a:p>
      </dgm:t>
    </dgm:pt>
    <dgm:pt modelId="{AED1853B-8387-410F-A2B4-735D42AF00F3}" type="sibTrans" cxnId="{3F9FC08E-BB67-4226-BB29-D5EA21AE4A15}">
      <dgm:prSet/>
      <dgm:spPr/>
      <dgm:t>
        <a:bodyPr/>
        <a:lstStyle/>
        <a:p>
          <a:endParaRPr lang="lv-LV"/>
        </a:p>
      </dgm:t>
    </dgm:pt>
    <dgm:pt modelId="{2DDF9B0B-3C29-4027-8AF1-01FEFF29DEFD}">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D</a:t>
          </a:r>
          <a:r>
            <a:rPr lang="ru-RU" dirty="0" smtClean="0"/>
            <a:t>7110 </a:t>
          </a:r>
          <a:r>
            <a:rPr lang="en-US" dirty="0" smtClean="0"/>
            <a:t>K5310</a:t>
          </a:r>
          <a:endParaRPr lang="lv-LV" dirty="0"/>
        </a:p>
      </dgm:t>
    </dgm:pt>
    <dgm:pt modelId="{C5B79D43-0D00-47B8-95CE-E42B7BFB3128}" type="parTrans" cxnId="{BD63164C-6083-4D14-89A0-0C37CE2A2F68}">
      <dgm:prSet/>
      <dgm:spPr/>
      <dgm:t>
        <a:bodyPr/>
        <a:lstStyle/>
        <a:p>
          <a:endParaRPr lang="lv-LV"/>
        </a:p>
      </dgm:t>
    </dgm:pt>
    <dgm:pt modelId="{12626454-C683-4D98-85E5-A5E95B613B24}" type="sibTrans" cxnId="{BD63164C-6083-4D14-89A0-0C37CE2A2F68}">
      <dgm:prSet/>
      <dgm:spPr/>
      <dgm:t>
        <a:bodyPr/>
        <a:lstStyle/>
        <a:p>
          <a:endParaRPr lang="lv-LV"/>
        </a:p>
      </dgm:t>
    </dgm:pt>
    <dgm:pt modelId="{CECB2C0F-59F5-49F1-9A06-41FF832E526D}">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D5721 K5310</a:t>
          </a:r>
          <a:endParaRPr lang="lv-LV" dirty="0"/>
        </a:p>
      </dgm:t>
    </dgm:pt>
    <dgm:pt modelId="{D69A1A98-EF6B-427B-B6B2-0CB1E1CB72F4}" type="parTrans" cxnId="{2BDE09D1-5E60-4727-8848-CA539BB88E94}">
      <dgm:prSet/>
      <dgm:spPr/>
      <dgm:t>
        <a:bodyPr/>
        <a:lstStyle/>
        <a:p>
          <a:endParaRPr lang="lv-LV"/>
        </a:p>
      </dgm:t>
    </dgm:pt>
    <dgm:pt modelId="{633A9A90-1542-48F4-8E54-88383EAC07A1}" type="sibTrans" cxnId="{2BDE09D1-5E60-4727-8848-CA539BB88E94}">
      <dgm:prSet/>
      <dgm:spPr/>
      <dgm:t>
        <a:bodyPr/>
        <a:lstStyle/>
        <a:p>
          <a:endParaRPr lang="lv-LV"/>
        </a:p>
      </dgm:t>
    </dgm:pt>
    <dgm:pt modelId="{6C81E6D2-A27D-4D17-9DE0-8D8371F376B5}">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smtClean="0"/>
            <a:t>S2</a:t>
          </a:r>
          <a:endParaRPr lang="lv-LV" dirty="0"/>
        </a:p>
      </dgm:t>
    </dgm:pt>
    <dgm:pt modelId="{A91F6C6C-60F6-46B3-8C0A-3389DE35FB89}" type="parTrans" cxnId="{3AAE801F-0E0B-4336-94C6-E866234D365F}">
      <dgm:prSet/>
      <dgm:spPr/>
      <dgm:t>
        <a:bodyPr/>
        <a:lstStyle/>
        <a:p>
          <a:endParaRPr lang="lv-LV"/>
        </a:p>
      </dgm:t>
    </dgm:pt>
    <dgm:pt modelId="{0B110F68-55E7-4677-9173-B17D6337F520}" type="sibTrans" cxnId="{3AAE801F-0E0B-4336-94C6-E866234D365F}">
      <dgm:prSet/>
      <dgm:spPr/>
      <dgm:t>
        <a:bodyPr/>
        <a:lstStyle/>
        <a:p>
          <a:endParaRPr lang="lv-LV"/>
        </a:p>
      </dgm:t>
    </dgm:pt>
    <dgm:pt modelId="{DE5566A8-FF51-48CA-B25A-5203EC93AA45}">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smtClean="0"/>
            <a:t>D7777 K0000</a:t>
          </a:r>
          <a:endParaRPr lang="lv-LV" dirty="0"/>
        </a:p>
      </dgm:t>
    </dgm:pt>
    <dgm:pt modelId="{1B4BBA0C-8E61-43B6-9568-F39F408A1D24}" type="parTrans" cxnId="{7CEAB759-958C-47A8-B0E7-90CD46AEBCC1}">
      <dgm:prSet/>
      <dgm:spPr/>
      <dgm:t>
        <a:bodyPr/>
        <a:lstStyle/>
        <a:p>
          <a:endParaRPr lang="lv-LV"/>
        </a:p>
      </dgm:t>
    </dgm:pt>
    <dgm:pt modelId="{1EA3415E-8DCC-40AE-B224-1727844AA468}" type="sibTrans" cxnId="{7CEAB759-958C-47A8-B0E7-90CD46AEBCC1}">
      <dgm:prSet/>
      <dgm:spPr/>
      <dgm:t>
        <a:bodyPr/>
        <a:lstStyle/>
        <a:p>
          <a:endParaRPr lang="lv-LV"/>
        </a:p>
      </dgm:t>
    </dgm:pt>
    <dgm:pt modelId="{E16DFBC8-28CB-4F6E-A3CD-2D0C3B98AC15}">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smtClean="0"/>
            <a:t>D8887 K0000</a:t>
          </a:r>
          <a:endParaRPr lang="lv-LV" dirty="0"/>
        </a:p>
      </dgm:t>
    </dgm:pt>
    <dgm:pt modelId="{9782FA60-8D98-44CC-AB66-56A250E5A730}" type="parTrans" cxnId="{49CFE793-995E-44F1-919E-1BDC43DD6372}">
      <dgm:prSet/>
      <dgm:spPr/>
      <dgm:t>
        <a:bodyPr/>
        <a:lstStyle/>
        <a:p>
          <a:endParaRPr lang="lv-LV"/>
        </a:p>
      </dgm:t>
    </dgm:pt>
    <dgm:pt modelId="{A3CEEEAA-D8BA-4402-B780-D1929903F08F}" type="sibTrans" cxnId="{49CFE793-995E-44F1-919E-1BDC43DD6372}">
      <dgm:prSet/>
      <dgm:spPr/>
      <dgm:t>
        <a:bodyPr/>
        <a:lstStyle/>
        <a:p>
          <a:endParaRPr lang="lv-LV"/>
        </a:p>
      </dgm:t>
    </dgm:pt>
    <dgm:pt modelId="{4B2D9D64-020D-42B7-B9D9-1590B022D1E2}">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S3</a:t>
          </a:r>
          <a:endParaRPr lang="lv-LV" dirty="0"/>
        </a:p>
      </dgm:t>
    </dgm:pt>
    <dgm:pt modelId="{A7ECD101-AC1A-4B34-B683-C9A546297E14}" type="parTrans" cxnId="{4AC83B47-607B-4B95-B280-BE6F69D889EE}">
      <dgm:prSet/>
      <dgm:spPr/>
      <dgm:t>
        <a:bodyPr/>
        <a:lstStyle/>
        <a:p>
          <a:endParaRPr lang="lv-LV"/>
        </a:p>
      </dgm:t>
    </dgm:pt>
    <dgm:pt modelId="{FE62E6D2-1A91-46FA-A900-34E8BEC8E952}" type="sibTrans" cxnId="{4AC83B47-607B-4B95-B280-BE6F69D889EE}">
      <dgm:prSet/>
      <dgm:spPr/>
      <dgm:t>
        <a:bodyPr/>
        <a:lstStyle/>
        <a:p>
          <a:endParaRPr lang="lv-LV"/>
        </a:p>
      </dgm:t>
    </dgm:pt>
    <dgm:pt modelId="{27A7DF6A-6EBC-47A6-8D2A-7061587FE408}">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D 1122 K 5555</a:t>
          </a:r>
          <a:endParaRPr lang="lv-LV" dirty="0"/>
        </a:p>
      </dgm:t>
    </dgm:pt>
    <dgm:pt modelId="{80104D4F-D3FF-40F1-A1DC-53C9B512AED0}" type="parTrans" cxnId="{B7FF4011-0D3A-4302-A05E-2265E35B272B}">
      <dgm:prSet/>
      <dgm:spPr/>
      <dgm:t>
        <a:bodyPr/>
        <a:lstStyle/>
        <a:p>
          <a:endParaRPr lang="lv-LV"/>
        </a:p>
      </dgm:t>
    </dgm:pt>
    <dgm:pt modelId="{D09C2FBA-825A-46C6-B07F-5EEF235A1AC6}" type="sibTrans" cxnId="{B7FF4011-0D3A-4302-A05E-2265E35B272B}">
      <dgm:prSet/>
      <dgm:spPr/>
      <dgm:t>
        <a:bodyPr/>
        <a:lstStyle/>
        <a:p>
          <a:endParaRPr lang="lv-LV"/>
        </a:p>
      </dgm:t>
    </dgm:pt>
    <dgm:pt modelId="{F9644C26-5B87-4A36-8567-3BA5502FE07E}">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D 1111 K 5555</a:t>
          </a:r>
          <a:endParaRPr lang="lv-LV" dirty="0"/>
        </a:p>
      </dgm:t>
    </dgm:pt>
    <dgm:pt modelId="{B0D6C69C-BB7F-4C83-AAF6-F25789E64FDA}" type="sibTrans" cxnId="{4A7531E5-A853-4AF3-86FB-5A5373F7D638}">
      <dgm:prSet/>
      <dgm:spPr/>
      <dgm:t>
        <a:bodyPr/>
        <a:lstStyle/>
        <a:p>
          <a:endParaRPr lang="lv-LV"/>
        </a:p>
      </dgm:t>
    </dgm:pt>
    <dgm:pt modelId="{B526A8CB-388D-4469-A3CD-900C015F52FD}" type="parTrans" cxnId="{4A7531E5-A853-4AF3-86FB-5A5373F7D638}">
      <dgm:prSet/>
      <dgm:spPr/>
      <dgm:t>
        <a:bodyPr/>
        <a:lstStyle/>
        <a:p>
          <a:endParaRPr lang="lv-LV"/>
        </a:p>
      </dgm:t>
    </dgm:pt>
    <dgm:pt modelId="{42B26C0B-CDED-4BC7-8CE0-2C5A9E702242}" type="pres">
      <dgm:prSet presAssocID="{D00ABEC9-A230-4E90-AE39-C70822C1BD85}" presName="Name0" presStyleCnt="0">
        <dgm:presLayoutVars>
          <dgm:dir/>
          <dgm:resizeHandles val="exact"/>
        </dgm:presLayoutVars>
      </dgm:prSet>
      <dgm:spPr/>
      <dgm:t>
        <a:bodyPr/>
        <a:lstStyle/>
        <a:p>
          <a:endParaRPr lang="lv-LV"/>
        </a:p>
      </dgm:t>
    </dgm:pt>
    <dgm:pt modelId="{E653C910-F0DB-4DD2-AA9C-51C10655EDC7}" type="pres">
      <dgm:prSet presAssocID="{051B2FF5-55B6-4532-AC99-C6563B5C97C1}" presName="node" presStyleLbl="node1" presStyleIdx="0" presStyleCnt="3">
        <dgm:presLayoutVars>
          <dgm:bulletEnabled val="1"/>
        </dgm:presLayoutVars>
      </dgm:prSet>
      <dgm:spPr/>
      <dgm:t>
        <a:bodyPr/>
        <a:lstStyle/>
        <a:p>
          <a:endParaRPr lang="lv-LV"/>
        </a:p>
      </dgm:t>
    </dgm:pt>
    <dgm:pt modelId="{B9779C5B-D645-4A5D-9DF2-49C47BEA7177}" type="pres">
      <dgm:prSet presAssocID="{AED1853B-8387-410F-A2B4-735D42AF00F3}" presName="sibTrans" presStyleCnt="0"/>
      <dgm:spPr/>
    </dgm:pt>
    <dgm:pt modelId="{7EB840E0-F15A-410E-8C48-E0CA613F758B}" type="pres">
      <dgm:prSet presAssocID="{6C81E6D2-A27D-4D17-9DE0-8D8371F376B5}" presName="node" presStyleLbl="node1" presStyleIdx="1" presStyleCnt="3">
        <dgm:presLayoutVars>
          <dgm:bulletEnabled val="1"/>
        </dgm:presLayoutVars>
      </dgm:prSet>
      <dgm:spPr/>
      <dgm:t>
        <a:bodyPr/>
        <a:lstStyle/>
        <a:p>
          <a:endParaRPr lang="lv-LV"/>
        </a:p>
      </dgm:t>
    </dgm:pt>
    <dgm:pt modelId="{828C15B6-B49D-4213-B485-00D5D0043C3F}" type="pres">
      <dgm:prSet presAssocID="{0B110F68-55E7-4677-9173-B17D6337F520}" presName="sibTrans" presStyleCnt="0"/>
      <dgm:spPr/>
    </dgm:pt>
    <dgm:pt modelId="{582EF3D1-8254-4DC4-ABC0-2DCF04BC99EC}" type="pres">
      <dgm:prSet presAssocID="{4B2D9D64-020D-42B7-B9D9-1590B022D1E2}" presName="node" presStyleLbl="node1" presStyleIdx="2" presStyleCnt="3">
        <dgm:presLayoutVars>
          <dgm:bulletEnabled val="1"/>
        </dgm:presLayoutVars>
      </dgm:prSet>
      <dgm:spPr/>
      <dgm:t>
        <a:bodyPr/>
        <a:lstStyle/>
        <a:p>
          <a:endParaRPr lang="lv-LV"/>
        </a:p>
      </dgm:t>
    </dgm:pt>
  </dgm:ptLst>
  <dgm:cxnLst>
    <dgm:cxn modelId="{7A6F27B4-D1A6-471F-9587-395D8299484E}" type="presOf" srcId="{F9644C26-5B87-4A36-8567-3BA5502FE07E}" destId="{582EF3D1-8254-4DC4-ABC0-2DCF04BC99EC}" srcOrd="0" destOrd="1" presId="urn:microsoft.com/office/officeart/2005/8/layout/hList6"/>
    <dgm:cxn modelId="{06003548-3A58-4E5D-B94E-934D4B3D72D2}" type="presOf" srcId="{6C81E6D2-A27D-4D17-9DE0-8D8371F376B5}" destId="{7EB840E0-F15A-410E-8C48-E0CA613F758B}" srcOrd="0" destOrd="0" presId="urn:microsoft.com/office/officeart/2005/8/layout/hList6"/>
    <dgm:cxn modelId="{2BDE09D1-5E60-4727-8848-CA539BB88E94}" srcId="{051B2FF5-55B6-4532-AC99-C6563B5C97C1}" destId="{CECB2C0F-59F5-49F1-9A06-41FF832E526D}" srcOrd="1" destOrd="0" parTransId="{D69A1A98-EF6B-427B-B6B2-0CB1E1CB72F4}" sibTransId="{633A9A90-1542-48F4-8E54-88383EAC07A1}"/>
    <dgm:cxn modelId="{B7FF4011-0D3A-4302-A05E-2265E35B272B}" srcId="{4B2D9D64-020D-42B7-B9D9-1590B022D1E2}" destId="{27A7DF6A-6EBC-47A6-8D2A-7061587FE408}" srcOrd="1" destOrd="0" parTransId="{80104D4F-D3FF-40F1-A1DC-53C9B512AED0}" sibTransId="{D09C2FBA-825A-46C6-B07F-5EEF235A1AC6}"/>
    <dgm:cxn modelId="{3AAE801F-0E0B-4336-94C6-E866234D365F}" srcId="{D00ABEC9-A230-4E90-AE39-C70822C1BD85}" destId="{6C81E6D2-A27D-4D17-9DE0-8D8371F376B5}" srcOrd="1" destOrd="0" parTransId="{A91F6C6C-60F6-46B3-8C0A-3389DE35FB89}" sibTransId="{0B110F68-55E7-4677-9173-B17D6337F520}"/>
    <dgm:cxn modelId="{AF0CA812-04C9-472A-95F1-79DEE3330C3D}" type="presOf" srcId="{E16DFBC8-28CB-4F6E-A3CD-2D0C3B98AC15}" destId="{7EB840E0-F15A-410E-8C48-E0CA613F758B}" srcOrd="0" destOrd="2" presId="urn:microsoft.com/office/officeart/2005/8/layout/hList6"/>
    <dgm:cxn modelId="{4A7531E5-A853-4AF3-86FB-5A5373F7D638}" srcId="{4B2D9D64-020D-42B7-B9D9-1590B022D1E2}" destId="{F9644C26-5B87-4A36-8567-3BA5502FE07E}" srcOrd="0" destOrd="0" parTransId="{B526A8CB-388D-4469-A3CD-900C015F52FD}" sibTransId="{B0D6C69C-BB7F-4C83-AAF6-F25789E64FDA}"/>
    <dgm:cxn modelId="{DC1AEECF-792C-4F03-B2B2-158DD019519F}" type="presOf" srcId="{CECB2C0F-59F5-49F1-9A06-41FF832E526D}" destId="{E653C910-F0DB-4DD2-AA9C-51C10655EDC7}" srcOrd="0" destOrd="2" presId="urn:microsoft.com/office/officeart/2005/8/layout/hList6"/>
    <dgm:cxn modelId="{7CEAB759-958C-47A8-B0E7-90CD46AEBCC1}" srcId="{6C81E6D2-A27D-4D17-9DE0-8D8371F376B5}" destId="{DE5566A8-FF51-48CA-B25A-5203EC93AA45}" srcOrd="0" destOrd="0" parTransId="{1B4BBA0C-8E61-43B6-9568-F39F408A1D24}" sibTransId="{1EA3415E-8DCC-40AE-B224-1727844AA468}"/>
    <dgm:cxn modelId="{49CFE793-995E-44F1-919E-1BDC43DD6372}" srcId="{6C81E6D2-A27D-4D17-9DE0-8D8371F376B5}" destId="{E16DFBC8-28CB-4F6E-A3CD-2D0C3B98AC15}" srcOrd="1" destOrd="0" parTransId="{9782FA60-8D98-44CC-AB66-56A250E5A730}" sibTransId="{A3CEEEAA-D8BA-4402-B780-D1929903F08F}"/>
    <dgm:cxn modelId="{813C36BB-61B5-4E5F-A0D8-64CFD0C18FC9}" type="presOf" srcId="{2DDF9B0B-3C29-4027-8AF1-01FEFF29DEFD}" destId="{E653C910-F0DB-4DD2-AA9C-51C10655EDC7}" srcOrd="0" destOrd="1" presId="urn:microsoft.com/office/officeart/2005/8/layout/hList6"/>
    <dgm:cxn modelId="{3F9FC08E-BB67-4226-BB29-D5EA21AE4A15}" srcId="{D00ABEC9-A230-4E90-AE39-C70822C1BD85}" destId="{051B2FF5-55B6-4532-AC99-C6563B5C97C1}" srcOrd="0" destOrd="0" parTransId="{F8C14FB1-8F9A-4E5D-9E3B-CB16B7F04FB8}" sibTransId="{AED1853B-8387-410F-A2B4-735D42AF00F3}"/>
    <dgm:cxn modelId="{8D270E7E-D1F1-42B1-8B6A-A1455032F6EF}" type="presOf" srcId="{27A7DF6A-6EBC-47A6-8D2A-7061587FE408}" destId="{582EF3D1-8254-4DC4-ABC0-2DCF04BC99EC}" srcOrd="0" destOrd="2" presId="urn:microsoft.com/office/officeart/2005/8/layout/hList6"/>
    <dgm:cxn modelId="{1638E8E9-0312-4CBF-91EE-ABF143F3097A}" type="presOf" srcId="{DE5566A8-FF51-48CA-B25A-5203EC93AA45}" destId="{7EB840E0-F15A-410E-8C48-E0CA613F758B}" srcOrd="0" destOrd="1" presId="urn:microsoft.com/office/officeart/2005/8/layout/hList6"/>
    <dgm:cxn modelId="{4AC83B47-607B-4B95-B280-BE6F69D889EE}" srcId="{D00ABEC9-A230-4E90-AE39-C70822C1BD85}" destId="{4B2D9D64-020D-42B7-B9D9-1590B022D1E2}" srcOrd="2" destOrd="0" parTransId="{A7ECD101-AC1A-4B34-B683-C9A546297E14}" sibTransId="{FE62E6D2-1A91-46FA-A900-34E8BEC8E952}"/>
    <dgm:cxn modelId="{9C52ADE1-3372-4A29-8C95-7B3B5073D6DC}" type="presOf" srcId="{D00ABEC9-A230-4E90-AE39-C70822C1BD85}" destId="{42B26C0B-CDED-4BC7-8CE0-2C5A9E702242}" srcOrd="0" destOrd="0" presId="urn:microsoft.com/office/officeart/2005/8/layout/hList6"/>
    <dgm:cxn modelId="{BD63164C-6083-4D14-89A0-0C37CE2A2F68}" srcId="{051B2FF5-55B6-4532-AC99-C6563B5C97C1}" destId="{2DDF9B0B-3C29-4027-8AF1-01FEFF29DEFD}" srcOrd="0" destOrd="0" parTransId="{C5B79D43-0D00-47B8-95CE-E42B7BFB3128}" sibTransId="{12626454-C683-4D98-85E5-A5E95B613B24}"/>
    <dgm:cxn modelId="{C7F87662-3AFB-44AB-B32E-E14F1A36D2A6}" type="presOf" srcId="{4B2D9D64-020D-42B7-B9D9-1590B022D1E2}" destId="{582EF3D1-8254-4DC4-ABC0-2DCF04BC99EC}" srcOrd="0" destOrd="0" presId="urn:microsoft.com/office/officeart/2005/8/layout/hList6"/>
    <dgm:cxn modelId="{96C024F5-AB71-4634-B13F-22D5E22832CC}" type="presOf" srcId="{051B2FF5-55B6-4532-AC99-C6563B5C97C1}" destId="{E653C910-F0DB-4DD2-AA9C-51C10655EDC7}" srcOrd="0" destOrd="0" presId="urn:microsoft.com/office/officeart/2005/8/layout/hList6"/>
    <dgm:cxn modelId="{96C50F61-9059-49F8-96C8-860BC46B3CE1}" type="presParOf" srcId="{42B26C0B-CDED-4BC7-8CE0-2C5A9E702242}" destId="{E653C910-F0DB-4DD2-AA9C-51C10655EDC7}" srcOrd="0" destOrd="0" presId="urn:microsoft.com/office/officeart/2005/8/layout/hList6"/>
    <dgm:cxn modelId="{16F3BAA5-00AA-4FDA-8A26-D9EA3EAD7D75}" type="presParOf" srcId="{42B26C0B-CDED-4BC7-8CE0-2C5A9E702242}" destId="{B9779C5B-D645-4A5D-9DF2-49C47BEA7177}" srcOrd="1" destOrd="0" presId="urn:microsoft.com/office/officeart/2005/8/layout/hList6"/>
    <dgm:cxn modelId="{C182C5FE-7ECF-45DF-801D-387FD0A8C2B9}" type="presParOf" srcId="{42B26C0B-CDED-4BC7-8CE0-2C5A9E702242}" destId="{7EB840E0-F15A-410E-8C48-E0CA613F758B}" srcOrd="2" destOrd="0" presId="urn:microsoft.com/office/officeart/2005/8/layout/hList6"/>
    <dgm:cxn modelId="{1B5CD79D-3B3B-42AF-8BCE-B3A870355C35}" type="presParOf" srcId="{42B26C0B-CDED-4BC7-8CE0-2C5A9E702242}" destId="{828C15B6-B49D-4213-B485-00D5D0043C3F}" srcOrd="3" destOrd="0" presId="urn:microsoft.com/office/officeart/2005/8/layout/hList6"/>
    <dgm:cxn modelId="{5DC15AA5-0F39-4759-8852-45C346C8FF7C}" type="presParOf" srcId="{42B26C0B-CDED-4BC7-8CE0-2C5A9E702242}" destId="{582EF3D1-8254-4DC4-ABC0-2DCF04BC99E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53C910-F0DB-4DD2-AA9C-51C10655EDC7}">
      <dsp:nvSpPr>
        <dsp:cNvPr id="0" name=""/>
        <dsp:cNvSpPr/>
      </dsp:nvSpPr>
      <dsp:spPr>
        <a:xfrm rot="16200000">
          <a:off x="-187684" y="188177"/>
          <a:ext cx="1656184" cy="1279829"/>
        </a:xfrm>
        <a:prstGeom prst="flowChartManualOperation">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01600" tIns="0" rIns="104653" bIns="0" numCol="1" spcCol="1270" anchor="t" anchorCtr="0">
          <a:noAutofit/>
        </a:bodyPr>
        <a:lstStyle/>
        <a:p>
          <a:pPr lvl="0" algn="l" defTabSz="711200">
            <a:lnSpc>
              <a:spcPct val="90000"/>
            </a:lnSpc>
            <a:spcBef>
              <a:spcPct val="0"/>
            </a:spcBef>
            <a:spcAft>
              <a:spcPct val="35000"/>
            </a:spcAft>
          </a:pPr>
          <a:r>
            <a:rPr lang="en-US" sz="1600" kern="1200" dirty="0" smtClean="0"/>
            <a:t>S1</a:t>
          </a:r>
          <a:endParaRPr lang="lv-LV" sz="1600" kern="1200" dirty="0"/>
        </a:p>
        <a:p>
          <a:pPr marL="114300" lvl="1" indent="-114300" algn="l" defTabSz="533400">
            <a:lnSpc>
              <a:spcPct val="90000"/>
            </a:lnSpc>
            <a:spcBef>
              <a:spcPct val="0"/>
            </a:spcBef>
            <a:spcAft>
              <a:spcPct val="15000"/>
            </a:spcAft>
            <a:buChar char="••"/>
          </a:pPr>
          <a:r>
            <a:rPr lang="en-US" sz="1200" kern="1200" dirty="0" smtClean="0"/>
            <a:t>D</a:t>
          </a:r>
          <a:r>
            <a:rPr lang="ru-RU" sz="1200" kern="1200" dirty="0" smtClean="0"/>
            <a:t>7110 </a:t>
          </a:r>
          <a:r>
            <a:rPr lang="en-US" sz="1200" kern="1200" dirty="0" smtClean="0"/>
            <a:t>K5310</a:t>
          </a:r>
          <a:endParaRPr lang="lv-LV" sz="1200" kern="1200" dirty="0"/>
        </a:p>
        <a:p>
          <a:pPr marL="114300" lvl="1" indent="-114300" algn="l" defTabSz="533400">
            <a:lnSpc>
              <a:spcPct val="90000"/>
            </a:lnSpc>
            <a:spcBef>
              <a:spcPct val="0"/>
            </a:spcBef>
            <a:spcAft>
              <a:spcPct val="15000"/>
            </a:spcAft>
            <a:buChar char="••"/>
          </a:pPr>
          <a:r>
            <a:rPr lang="en-US" sz="1200" kern="1200" dirty="0" smtClean="0"/>
            <a:t>D5721 K5310</a:t>
          </a:r>
          <a:endParaRPr lang="lv-LV" sz="1200" kern="1200" dirty="0"/>
        </a:p>
      </dsp:txBody>
      <dsp:txXfrm rot="5400000">
        <a:off x="494" y="331236"/>
        <a:ext cx="1279829" cy="993710"/>
      </dsp:txXfrm>
    </dsp:sp>
    <dsp:sp modelId="{7EB840E0-F15A-410E-8C48-E0CA613F758B}">
      <dsp:nvSpPr>
        <dsp:cNvPr id="0" name=""/>
        <dsp:cNvSpPr/>
      </dsp:nvSpPr>
      <dsp:spPr>
        <a:xfrm rot="16200000">
          <a:off x="1188132" y="188177"/>
          <a:ext cx="1656184" cy="1279829"/>
        </a:xfrm>
        <a:prstGeom prst="flowChartManualOperation">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101600" tIns="0" rIns="104653" bIns="0" numCol="1" spcCol="1270" anchor="t" anchorCtr="0">
          <a:noAutofit/>
        </a:bodyPr>
        <a:lstStyle/>
        <a:p>
          <a:pPr lvl="0" algn="l" defTabSz="711200">
            <a:lnSpc>
              <a:spcPct val="90000"/>
            </a:lnSpc>
            <a:spcBef>
              <a:spcPct val="0"/>
            </a:spcBef>
            <a:spcAft>
              <a:spcPct val="35000"/>
            </a:spcAft>
          </a:pPr>
          <a:r>
            <a:rPr lang="en-US" sz="1600" kern="1200" dirty="0" smtClean="0"/>
            <a:t>S2</a:t>
          </a:r>
          <a:endParaRPr lang="lv-LV" sz="1600" kern="1200" dirty="0"/>
        </a:p>
        <a:p>
          <a:pPr marL="114300" lvl="1" indent="-114300" algn="l" defTabSz="533400">
            <a:lnSpc>
              <a:spcPct val="90000"/>
            </a:lnSpc>
            <a:spcBef>
              <a:spcPct val="0"/>
            </a:spcBef>
            <a:spcAft>
              <a:spcPct val="15000"/>
            </a:spcAft>
            <a:buChar char="••"/>
          </a:pPr>
          <a:r>
            <a:rPr lang="en-US" sz="1200" kern="1200" dirty="0" smtClean="0"/>
            <a:t>D7777 K0000</a:t>
          </a:r>
          <a:endParaRPr lang="lv-LV" sz="1200" kern="1200" dirty="0"/>
        </a:p>
        <a:p>
          <a:pPr marL="114300" lvl="1" indent="-114300" algn="l" defTabSz="533400">
            <a:lnSpc>
              <a:spcPct val="90000"/>
            </a:lnSpc>
            <a:spcBef>
              <a:spcPct val="0"/>
            </a:spcBef>
            <a:spcAft>
              <a:spcPct val="15000"/>
            </a:spcAft>
            <a:buChar char="••"/>
          </a:pPr>
          <a:r>
            <a:rPr lang="en-US" sz="1200" kern="1200" dirty="0" smtClean="0"/>
            <a:t>D8887 K0000</a:t>
          </a:r>
          <a:endParaRPr lang="lv-LV" sz="1200" kern="1200" dirty="0"/>
        </a:p>
      </dsp:txBody>
      <dsp:txXfrm rot="5400000">
        <a:off x="1376310" y="331236"/>
        <a:ext cx="1279829" cy="993710"/>
      </dsp:txXfrm>
    </dsp:sp>
    <dsp:sp modelId="{582EF3D1-8254-4DC4-ABC0-2DCF04BC99EC}">
      <dsp:nvSpPr>
        <dsp:cNvPr id="0" name=""/>
        <dsp:cNvSpPr/>
      </dsp:nvSpPr>
      <dsp:spPr>
        <a:xfrm rot="16200000">
          <a:off x="2563948" y="188177"/>
          <a:ext cx="1656184" cy="1279829"/>
        </a:xfrm>
        <a:prstGeom prst="flowChartManualOperati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1600" tIns="0" rIns="104653" bIns="0" numCol="1" spcCol="1270" anchor="t" anchorCtr="0">
          <a:noAutofit/>
        </a:bodyPr>
        <a:lstStyle/>
        <a:p>
          <a:pPr lvl="0" algn="l" defTabSz="711200">
            <a:lnSpc>
              <a:spcPct val="90000"/>
            </a:lnSpc>
            <a:spcBef>
              <a:spcPct val="0"/>
            </a:spcBef>
            <a:spcAft>
              <a:spcPct val="35000"/>
            </a:spcAft>
          </a:pPr>
          <a:r>
            <a:rPr lang="en-US" sz="1600" kern="1200" dirty="0" smtClean="0"/>
            <a:t>S3</a:t>
          </a:r>
          <a:endParaRPr lang="lv-LV" sz="1600" kern="1200" dirty="0"/>
        </a:p>
        <a:p>
          <a:pPr marL="114300" lvl="1" indent="-114300" algn="l" defTabSz="533400">
            <a:lnSpc>
              <a:spcPct val="90000"/>
            </a:lnSpc>
            <a:spcBef>
              <a:spcPct val="0"/>
            </a:spcBef>
            <a:spcAft>
              <a:spcPct val="15000"/>
            </a:spcAft>
            <a:buChar char="••"/>
          </a:pPr>
          <a:r>
            <a:rPr lang="en-US" sz="1200" kern="1200" dirty="0" smtClean="0"/>
            <a:t>D 1111 K 5555</a:t>
          </a:r>
          <a:endParaRPr lang="lv-LV" sz="1200" kern="1200" dirty="0"/>
        </a:p>
        <a:p>
          <a:pPr marL="114300" lvl="1" indent="-114300" algn="l" defTabSz="533400">
            <a:lnSpc>
              <a:spcPct val="90000"/>
            </a:lnSpc>
            <a:spcBef>
              <a:spcPct val="0"/>
            </a:spcBef>
            <a:spcAft>
              <a:spcPct val="15000"/>
            </a:spcAft>
            <a:buChar char="••"/>
          </a:pPr>
          <a:r>
            <a:rPr lang="en-US" sz="1200" kern="1200" dirty="0" smtClean="0"/>
            <a:t>D 1122 K 5555</a:t>
          </a:r>
          <a:endParaRPr lang="lv-LV" sz="1200" kern="1200" dirty="0"/>
        </a:p>
      </dsp:txBody>
      <dsp:txXfrm rot="5400000">
        <a:off x="2752126" y="331236"/>
        <a:ext cx="1279829" cy="99371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393C5B-3D33-4955-89D8-802EB3B252C9}" type="datetimeFigureOut">
              <a:rPr lang="ru-RU" smtClean="0"/>
              <a:pPr/>
              <a:t>22.09.2017</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AD1FC-421C-4A12-837A-8B5C0491E840}" type="slidenum">
              <a:rPr lang="ru-RU" smtClean="0"/>
              <a:pPr/>
              <a:t>‹#›</a:t>
            </a:fld>
            <a:endParaRPr lang="ru-RU"/>
          </a:p>
        </p:txBody>
      </p:sp>
    </p:spTree>
    <p:extLst>
      <p:ext uri="{BB962C8B-B14F-4D97-AF65-F5344CB8AC3E}">
        <p14:creationId xmlns:p14="http://schemas.microsoft.com/office/powerpoint/2010/main" val="3754131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4" name="Slide Number Placeholder 3"/>
          <p:cNvSpPr>
            <a:spLocks noGrp="1"/>
          </p:cNvSpPr>
          <p:nvPr>
            <p:ph type="sldNum" sz="quarter" idx="10"/>
          </p:nvPr>
        </p:nvSpPr>
        <p:spPr/>
        <p:txBody>
          <a:bodyPr/>
          <a:lstStyle/>
          <a:p>
            <a:fld id="{19CAD1FC-421C-4A12-837A-8B5C0491E840}" type="slidenum">
              <a:rPr lang="ru-RU" smtClean="0"/>
              <a:pPr/>
              <a:t>1</a:t>
            </a:fld>
            <a:endParaRPr lang="ru-RU"/>
          </a:p>
        </p:txBody>
      </p:sp>
    </p:spTree>
    <p:extLst>
      <p:ext uri="{BB962C8B-B14F-4D97-AF65-F5344CB8AC3E}">
        <p14:creationId xmlns:p14="http://schemas.microsoft.com/office/powerpoint/2010/main" val="291264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lv-LV" dirty="0" smtClean="0"/>
              <a:t>Rezultātā, klienti, ar kuriem agrāk nebija iespējams</a:t>
            </a:r>
            <a:r>
              <a:rPr lang="lv-LV" baseline="0" dirty="0" smtClean="0"/>
              <a:t> strādāt, ir kļuvuši pieejami. Piemēram, tirdzniecības centri, pārtikas veikali utt.</a:t>
            </a:r>
          </a:p>
          <a:p>
            <a:pPr marL="228600" indent="-228600">
              <a:buFont typeface="+mj-lt"/>
              <a:buAutoNum type="arabicPeriod"/>
            </a:pPr>
            <a:r>
              <a:rPr lang="lv-LV" dirty="0" smtClean="0"/>
              <a:t>Programma tiek veikta, izmantojot MS rīkus, un tādējādi būs iespējams izvairīties no programmatūras konfliktu radītām kļūdām. Tiek nodrošināta integritāte.</a:t>
            </a:r>
          </a:p>
          <a:p>
            <a:pPr marL="228600" indent="-228600">
              <a:buFont typeface="+mj-lt"/>
              <a:buAutoNum type="arabicPeriod"/>
            </a:pPr>
            <a:r>
              <a:rPr lang="lv-LV" dirty="0" smtClean="0"/>
              <a:t>Analītikas ieviešana lielā datu apjomā.</a:t>
            </a:r>
          </a:p>
          <a:p>
            <a:pPr marL="228600" indent="-228600">
              <a:buFont typeface="+mj-lt"/>
              <a:buAutoNum type="arabicPeriod"/>
            </a:pPr>
            <a:r>
              <a:rPr lang="lv-LV" dirty="0" smtClean="0"/>
              <a:t>Iespēja izmantot biznesa informācijas rīkus,</a:t>
            </a:r>
            <a:r>
              <a:rPr lang="lv-LV" baseline="0" dirty="0" smtClean="0"/>
              <a:t> iebūvētos MSSQL. </a:t>
            </a:r>
            <a:endParaRPr lang="lv-LV" dirty="0" smtClean="0"/>
          </a:p>
        </p:txBody>
      </p:sp>
      <p:sp>
        <p:nvSpPr>
          <p:cNvPr id="4" name="Slide Number Placeholder 3"/>
          <p:cNvSpPr>
            <a:spLocks noGrp="1"/>
          </p:cNvSpPr>
          <p:nvPr>
            <p:ph type="sldNum" sz="quarter" idx="10"/>
          </p:nvPr>
        </p:nvSpPr>
        <p:spPr/>
        <p:txBody>
          <a:bodyPr/>
          <a:lstStyle/>
          <a:p>
            <a:fld id="{2691DE81-2AC8-44EE-8C22-CFF34154AAF4}" type="slidenum">
              <a:rPr lang="ru-RU" smtClean="0"/>
              <a:pPr/>
              <a:t>2</a:t>
            </a:fld>
            <a:endParaRPr lang="ru-RU" dirty="0"/>
          </a:p>
        </p:txBody>
      </p:sp>
    </p:spTree>
    <p:extLst>
      <p:ext uri="{BB962C8B-B14F-4D97-AF65-F5344CB8AC3E}">
        <p14:creationId xmlns:p14="http://schemas.microsoft.com/office/powerpoint/2010/main" val="396066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sz="1200" b="1" i="0" kern="1200" dirty="0" smtClean="0">
                <a:solidFill>
                  <a:schemeClr val="tx1"/>
                </a:solidFill>
                <a:latin typeface="+mn-lt"/>
                <a:ea typeface="+mn-ea"/>
                <a:cs typeface="+mn-cs"/>
              </a:rPr>
              <a:t>Personālā analītika – </a:t>
            </a:r>
            <a:r>
              <a:rPr lang="lv-LV" sz="1200" b="0" i="0" kern="1200" dirty="0" smtClean="0">
                <a:solidFill>
                  <a:schemeClr val="tx1"/>
                </a:solidFill>
                <a:latin typeface="+mn-lt"/>
                <a:ea typeface="+mn-ea"/>
                <a:cs typeface="+mn-cs"/>
              </a:rPr>
              <a:t>lietotāji izmanto Excel ar </a:t>
            </a:r>
            <a:r>
              <a:rPr lang="lv-LV" sz="1200" b="0" i="0" kern="1200" dirty="0" err="1" smtClean="0">
                <a:solidFill>
                  <a:schemeClr val="tx1"/>
                </a:solidFill>
                <a:latin typeface="+mn-lt"/>
                <a:ea typeface="+mn-ea"/>
                <a:cs typeface="+mn-cs"/>
              </a:rPr>
              <a:t>PowerPivot</a:t>
            </a:r>
            <a:r>
              <a:rPr lang="lv-LV" sz="1200" b="0" i="0" kern="1200" dirty="0" smtClean="0">
                <a:solidFill>
                  <a:schemeClr val="tx1"/>
                </a:solidFill>
                <a:latin typeface="+mn-lt"/>
                <a:ea typeface="+mn-ea"/>
                <a:cs typeface="+mn-cs"/>
              </a:rPr>
              <a:t> papildinājumu</a:t>
            </a:r>
            <a:r>
              <a:rPr lang="lv-LV" sz="1200" b="0" i="0" kern="1200" baseline="0" dirty="0" smtClean="0">
                <a:solidFill>
                  <a:schemeClr val="tx1"/>
                </a:solidFill>
                <a:latin typeface="+mn-lt"/>
                <a:ea typeface="+mn-ea"/>
                <a:cs typeface="+mn-cs"/>
              </a:rPr>
              <a:t> ikdienas darbā. Piemēram, pārdošanas menedžeris analizē savus darba rezultātus</a:t>
            </a:r>
          </a:p>
          <a:p>
            <a:r>
              <a:rPr lang="lv-LV" sz="1200" b="1" i="0" kern="1200" dirty="0" smtClean="0">
                <a:solidFill>
                  <a:schemeClr val="tx1"/>
                </a:solidFill>
                <a:latin typeface="+mn-lt"/>
                <a:ea typeface="+mn-ea"/>
                <a:cs typeface="+mn-cs"/>
              </a:rPr>
              <a:t>Kolektīvā</a:t>
            </a:r>
            <a:r>
              <a:rPr lang="lv-LV" sz="1200" b="1" i="0" kern="1200" baseline="0" dirty="0" smtClean="0">
                <a:solidFill>
                  <a:schemeClr val="tx1"/>
                </a:solidFill>
                <a:latin typeface="+mn-lt"/>
                <a:ea typeface="+mn-ea"/>
                <a:cs typeface="+mn-cs"/>
              </a:rPr>
              <a:t> analītika – </a:t>
            </a:r>
            <a:r>
              <a:rPr lang="lv-LV" sz="1200" b="0" i="0" kern="1200" baseline="0" dirty="0" smtClean="0">
                <a:solidFill>
                  <a:schemeClr val="tx1"/>
                </a:solidFill>
                <a:latin typeface="+mn-lt"/>
                <a:ea typeface="+mn-ea"/>
                <a:cs typeface="+mn-cs"/>
              </a:rPr>
              <a:t>kāds lietotājs veido atskaiti (piemēram, ar Excel palīdzību) un sniedz to citam darbiniekam izmantošanā. Piemēram, departamenta direktors izmanto atskaiti, ko radījis cits darbinieks vai, pamatojoties uz BISM modeli (piemēram, kas tika publicēts, izmantojot </a:t>
            </a:r>
            <a:r>
              <a:rPr lang="lv-LV" sz="1200" b="0" i="0" kern="1200" baseline="0" dirty="0" err="1" smtClean="0">
                <a:solidFill>
                  <a:schemeClr val="tx1"/>
                </a:solidFill>
                <a:latin typeface="+mn-lt"/>
                <a:ea typeface="+mn-ea"/>
                <a:cs typeface="+mn-cs"/>
              </a:rPr>
              <a:t>Excel’i</a:t>
            </a:r>
            <a:r>
              <a:rPr lang="lv-LV" sz="1200" b="0" i="0" kern="1200" baseline="0" dirty="0" smtClean="0">
                <a:solidFill>
                  <a:schemeClr val="tx1"/>
                </a:solidFill>
                <a:latin typeface="+mn-lt"/>
                <a:ea typeface="+mn-ea"/>
                <a:cs typeface="+mn-cs"/>
              </a:rPr>
              <a:t>), patstāvīgi veido </a:t>
            </a:r>
            <a:r>
              <a:rPr lang="lv-LV" sz="1200" b="0" i="0" kern="1200" baseline="0" dirty="0" err="1" smtClean="0">
                <a:solidFill>
                  <a:schemeClr val="tx1"/>
                </a:solidFill>
                <a:latin typeface="+mn-lt"/>
                <a:ea typeface="+mn-ea"/>
                <a:cs typeface="+mn-cs"/>
              </a:rPr>
              <a:t>Power</a:t>
            </a:r>
            <a:r>
              <a:rPr lang="lv-LV" sz="1200" b="0" i="0" kern="1200" baseline="0" dirty="0" smtClean="0">
                <a:solidFill>
                  <a:schemeClr val="tx1"/>
                </a:solidFill>
                <a:latin typeface="+mn-lt"/>
                <a:ea typeface="+mn-ea"/>
                <a:cs typeface="+mn-cs"/>
              </a:rPr>
              <a:t> </a:t>
            </a:r>
            <a:r>
              <a:rPr lang="lv-LV" sz="1200" b="0" i="0" kern="1200" baseline="0" dirty="0" err="1" smtClean="0">
                <a:solidFill>
                  <a:schemeClr val="tx1"/>
                </a:solidFill>
                <a:latin typeface="+mn-lt"/>
                <a:ea typeface="+mn-ea"/>
                <a:cs typeface="+mn-cs"/>
              </a:rPr>
              <a:t>View</a:t>
            </a:r>
            <a:r>
              <a:rPr lang="lv-LV" sz="1200" b="0" i="0" kern="1200" baseline="0" dirty="0" smtClean="0">
                <a:solidFill>
                  <a:schemeClr val="tx1"/>
                </a:solidFill>
                <a:latin typeface="+mn-lt"/>
                <a:ea typeface="+mn-ea"/>
                <a:cs typeface="+mn-cs"/>
              </a:rPr>
              <a:t> atskaiti. </a:t>
            </a:r>
          </a:p>
          <a:p>
            <a:r>
              <a:rPr lang="lv-LV" sz="1200" b="1" i="0" kern="1200" baseline="0" dirty="0" smtClean="0">
                <a:solidFill>
                  <a:schemeClr val="tx1"/>
                </a:solidFill>
                <a:latin typeface="+mn-lt"/>
                <a:ea typeface="+mn-ea"/>
                <a:cs typeface="+mn-cs"/>
              </a:rPr>
              <a:t>Korporatīvā analītika </a:t>
            </a:r>
            <a:r>
              <a:rPr lang="lv-LV" sz="1200" b="0" i="0" kern="1200" baseline="0" dirty="0" smtClean="0">
                <a:solidFill>
                  <a:schemeClr val="tx1"/>
                </a:solidFill>
                <a:latin typeface="+mn-lt"/>
                <a:ea typeface="+mn-ea"/>
                <a:cs typeface="+mn-cs"/>
              </a:rPr>
              <a:t>- analīzes modeļa un atskaišu izveides procesu veic Informācijas tehnoloģiju nodaļa. Tajā pašā laikā tiek izstrādātas integrācijas </a:t>
            </a:r>
            <a:r>
              <a:rPr lang="lv-LV" sz="1200" b="0" i="0" kern="1200" baseline="0" dirty="0" err="1" smtClean="0">
                <a:solidFill>
                  <a:schemeClr val="tx1"/>
                </a:solidFill>
                <a:latin typeface="+mn-lt"/>
                <a:ea typeface="+mn-ea"/>
                <a:cs typeface="+mn-cs"/>
              </a:rPr>
              <a:t>pakotnes</a:t>
            </a:r>
            <a:r>
              <a:rPr lang="lv-LV" sz="1200" b="0" i="0" kern="1200" baseline="0" dirty="0" smtClean="0">
                <a:solidFill>
                  <a:schemeClr val="tx1"/>
                </a:solidFill>
                <a:latin typeface="+mn-lt"/>
                <a:ea typeface="+mn-ea"/>
                <a:cs typeface="+mn-cs"/>
              </a:rPr>
              <a:t> datu </a:t>
            </a:r>
            <a:r>
              <a:rPr lang="lv-LV" sz="1200" b="0" i="0" kern="1200" baseline="0" dirty="0" err="1" smtClean="0">
                <a:solidFill>
                  <a:schemeClr val="tx1"/>
                </a:solidFill>
                <a:latin typeface="+mn-lt"/>
                <a:ea typeface="+mn-ea"/>
                <a:cs typeface="+mn-cs"/>
              </a:rPr>
              <a:t>ielādei</a:t>
            </a:r>
            <a:r>
              <a:rPr lang="lv-LV" sz="1200" b="0" i="0" kern="1200" baseline="0" dirty="0" smtClean="0">
                <a:solidFill>
                  <a:schemeClr val="tx1"/>
                </a:solidFill>
                <a:latin typeface="+mn-lt"/>
                <a:ea typeface="+mn-ea"/>
                <a:cs typeface="+mn-cs"/>
              </a:rPr>
              <a:t> un tīrīšanai (ar </a:t>
            </a:r>
            <a:r>
              <a:rPr lang="lv-LV" sz="1200" b="0" i="0" kern="1200" baseline="0" dirty="0" err="1" smtClean="0">
                <a:solidFill>
                  <a:schemeClr val="tx1"/>
                </a:solidFill>
                <a:latin typeface="+mn-lt"/>
                <a:ea typeface="+mn-ea"/>
                <a:cs typeface="+mn-cs"/>
              </a:rPr>
              <a:t>Integration</a:t>
            </a:r>
            <a:r>
              <a:rPr lang="lv-LV" sz="1200" b="0" i="0" kern="1200" baseline="0" dirty="0" smtClean="0">
                <a:solidFill>
                  <a:schemeClr val="tx1"/>
                </a:solidFill>
                <a:latin typeface="+mn-lt"/>
                <a:ea typeface="+mn-ea"/>
                <a:cs typeface="+mn-cs"/>
              </a:rPr>
              <a:t> Services un </a:t>
            </a:r>
            <a:r>
              <a:rPr lang="lv-LV" sz="1200" b="0" i="0" kern="1200" baseline="0" dirty="0" err="1" smtClean="0">
                <a:solidFill>
                  <a:schemeClr val="tx1"/>
                </a:solidFill>
                <a:latin typeface="+mn-lt"/>
                <a:ea typeface="+mn-ea"/>
                <a:cs typeface="+mn-cs"/>
              </a:rPr>
              <a:t>Data</a:t>
            </a:r>
            <a:r>
              <a:rPr lang="lv-LV" sz="1200" b="0" i="0" kern="1200" baseline="0" dirty="0" smtClean="0">
                <a:solidFill>
                  <a:schemeClr val="tx1"/>
                </a:solidFill>
                <a:latin typeface="+mn-lt"/>
                <a:ea typeface="+mn-ea"/>
                <a:cs typeface="+mn-cs"/>
              </a:rPr>
              <a:t> </a:t>
            </a:r>
            <a:r>
              <a:rPr lang="lv-LV" sz="1200" b="0" i="0" kern="1200" baseline="0" dirty="0" err="1" smtClean="0">
                <a:solidFill>
                  <a:schemeClr val="tx1"/>
                </a:solidFill>
                <a:latin typeface="+mn-lt"/>
                <a:ea typeface="+mn-ea"/>
                <a:cs typeface="+mn-cs"/>
              </a:rPr>
              <a:t>Quality</a:t>
            </a:r>
            <a:r>
              <a:rPr lang="lv-LV" sz="1200" b="0" i="0" kern="1200" baseline="0" dirty="0" smtClean="0">
                <a:solidFill>
                  <a:schemeClr val="tx1"/>
                </a:solidFill>
                <a:latin typeface="+mn-lt"/>
                <a:ea typeface="+mn-ea"/>
                <a:cs typeface="+mn-cs"/>
              </a:rPr>
              <a:t> Services palīdzību), tiek veidotie pārbaudītie analītiskie modeļi ar vienotiem rādītājiem organizācijā, kā arī tiek veidotas saskaņotas starp nodaļām atskaites. </a:t>
            </a:r>
          </a:p>
          <a:p>
            <a:endParaRPr lang="lv-LV" sz="1200" b="0" i="0" kern="1200" baseline="0" dirty="0" smtClean="0">
              <a:solidFill>
                <a:schemeClr val="tx1"/>
              </a:solidFill>
              <a:latin typeface="+mn-lt"/>
              <a:ea typeface="+mn-ea"/>
              <a:cs typeface="+mn-cs"/>
            </a:endParaRPr>
          </a:p>
          <a:p>
            <a:endParaRPr lang="lv-LV" sz="1200" b="0" i="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9CAD1FC-421C-4A12-837A-8B5C0491E840}" type="slidenum">
              <a:rPr lang="ru-RU" smtClean="0"/>
              <a:pPr/>
              <a:t>4</a:t>
            </a:fld>
            <a:endParaRPr lang="ru-RU"/>
          </a:p>
        </p:txBody>
      </p:sp>
    </p:spTree>
    <p:extLst>
      <p:ext uri="{BB962C8B-B14F-4D97-AF65-F5344CB8AC3E}">
        <p14:creationId xmlns:p14="http://schemas.microsoft.com/office/powerpoint/2010/main" val="726888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4. Sakarā ar to, ka ERP sistēmai ir nepieciešams darbs ar ievērojami lielākiem datu apjomiem nekā parastai grāmatvedības sistēmai, ERP ieviešana bija sarežģīta. ERP - ne tikai grāmatvedības uzskaite, bet arī ražošanas plānošana un vadība.</a:t>
            </a:r>
            <a:endParaRPr lang="ru-RU" dirty="0"/>
          </a:p>
        </p:txBody>
      </p:sp>
      <p:sp>
        <p:nvSpPr>
          <p:cNvPr id="4" name="Slide Number Placeholder 3"/>
          <p:cNvSpPr>
            <a:spLocks noGrp="1"/>
          </p:cNvSpPr>
          <p:nvPr>
            <p:ph type="sldNum" sz="quarter" idx="10"/>
          </p:nvPr>
        </p:nvSpPr>
        <p:spPr/>
        <p:txBody>
          <a:bodyPr/>
          <a:lstStyle/>
          <a:p>
            <a:fld id="{19CAD1FC-421C-4A12-837A-8B5C0491E840}" type="slidenum">
              <a:rPr lang="ru-RU" smtClean="0"/>
              <a:pPr/>
              <a:t>5</a:t>
            </a:fld>
            <a:endParaRPr lang="ru-RU"/>
          </a:p>
        </p:txBody>
      </p:sp>
    </p:spTree>
    <p:extLst>
      <p:ext uri="{BB962C8B-B14F-4D97-AF65-F5344CB8AC3E}">
        <p14:creationId xmlns:p14="http://schemas.microsoft.com/office/powerpoint/2010/main" val="294457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MSO – </a:t>
            </a:r>
            <a:r>
              <a:rPr lang="en-US" dirty="0" err="1" smtClean="0"/>
              <a:t>MicroSoft</a:t>
            </a:r>
            <a:r>
              <a:rPr lang="en-US" dirty="0" smtClean="0"/>
              <a:t> </a:t>
            </a:r>
            <a:r>
              <a:rPr lang="en-US" dirty="0" smtClean="0"/>
              <a:t>Office</a:t>
            </a:r>
            <a:endParaRPr lang="lv-LV" dirty="0" smtClean="0"/>
          </a:p>
          <a:p>
            <a:r>
              <a:rPr lang="ru-RU" dirty="0" smtClean="0"/>
              <a:t>П3Ф - ???</a:t>
            </a:r>
            <a:endParaRPr lang="ru-RU" dirty="0"/>
          </a:p>
        </p:txBody>
      </p:sp>
      <p:sp>
        <p:nvSpPr>
          <p:cNvPr id="4" name="Slide Number Placeholder 3"/>
          <p:cNvSpPr>
            <a:spLocks noGrp="1"/>
          </p:cNvSpPr>
          <p:nvPr>
            <p:ph type="sldNum" sz="quarter" idx="10"/>
          </p:nvPr>
        </p:nvSpPr>
        <p:spPr/>
        <p:txBody>
          <a:bodyPr/>
          <a:lstStyle/>
          <a:p>
            <a:fld id="{19CAD1FC-421C-4A12-837A-8B5C0491E840}" type="slidenum">
              <a:rPr lang="ru-RU" smtClean="0"/>
              <a:pPr/>
              <a:t>6</a:t>
            </a:fld>
            <a:endParaRPr lang="ru-RU"/>
          </a:p>
        </p:txBody>
      </p:sp>
    </p:spTree>
    <p:extLst>
      <p:ext uri="{BB962C8B-B14F-4D97-AF65-F5344CB8AC3E}">
        <p14:creationId xmlns:p14="http://schemas.microsoft.com/office/powerpoint/2010/main" val="2457467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lv-LV" dirty="0" smtClean="0"/>
              <a:t>Nozaru risinājumu piemērs ir autoserviss.</a:t>
            </a:r>
            <a:endParaRPr lang="ru-RU" dirty="0"/>
          </a:p>
        </p:txBody>
      </p:sp>
      <p:sp>
        <p:nvSpPr>
          <p:cNvPr id="4" name="Slide Number Placeholder 3"/>
          <p:cNvSpPr>
            <a:spLocks noGrp="1"/>
          </p:cNvSpPr>
          <p:nvPr>
            <p:ph type="sldNum" sz="quarter" idx="10"/>
          </p:nvPr>
        </p:nvSpPr>
        <p:spPr/>
        <p:txBody>
          <a:bodyPr/>
          <a:lstStyle/>
          <a:p>
            <a:fld id="{2691DE81-2AC8-44EE-8C22-CFF34154AAF4}" type="slidenum">
              <a:rPr lang="ru-RU" smtClean="0"/>
              <a:pPr/>
              <a:t>7</a:t>
            </a:fld>
            <a:endParaRPr lang="ru-RU" dirty="0"/>
          </a:p>
        </p:txBody>
      </p:sp>
    </p:spTree>
    <p:extLst>
      <p:ext uri="{BB962C8B-B14F-4D97-AF65-F5344CB8AC3E}">
        <p14:creationId xmlns:p14="http://schemas.microsoft.com/office/powerpoint/2010/main" val="3751921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BFA72878-AF5B-4295-9F58-778BC450379F}" type="datetimeFigureOut">
              <a:rPr lang="ru-RU" smtClean="0"/>
              <a:pPr/>
              <a:t>22.09.2017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14BBD5-0059-4787-87AD-BC585D59328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FA72878-AF5B-4295-9F58-778BC450379F}" type="datetimeFigureOut">
              <a:rPr lang="ru-RU" smtClean="0"/>
              <a:pPr/>
              <a:t>22.09.2017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14BBD5-0059-4787-87AD-BC585D59328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FA72878-AF5B-4295-9F58-778BC450379F}" type="datetimeFigureOut">
              <a:rPr lang="ru-RU" smtClean="0"/>
              <a:pPr/>
              <a:t>22.09.2017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14BBD5-0059-4787-87AD-BC585D59328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BFA72878-AF5B-4295-9F58-778BC450379F}" type="datetimeFigureOut">
              <a:rPr lang="ru-RU" smtClean="0"/>
              <a:pPr/>
              <a:t>22.09.2017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14BBD5-0059-4787-87AD-BC585D59328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A72878-AF5B-4295-9F58-778BC450379F}" type="datetimeFigureOut">
              <a:rPr lang="ru-RU" smtClean="0"/>
              <a:pPr/>
              <a:t>22.09.2017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14BBD5-0059-4787-87AD-BC585D59328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BFA72878-AF5B-4295-9F58-778BC450379F}" type="datetimeFigureOut">
              <a:rPr lang="ru-RU" smtClean="0"/>
              <a:pPr/>
              <a:t>22.09.2017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14BBD5-0059-4787-87AD-BC585D59328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BFA72878-AF5B-4295-9F58-778BC450379F}" type="datetimeFigureOut">
              <a:rPr lang="ru-RU" smtClean="0"/>
              <a:pPr/>
              <a:t>22.09.2017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114BBD5-0059-4787-87AD-BC585D59328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BFA72878-AF5B-4295-9F58-778BC450379F}" type="datetimeFigureOut">
              <a:rPr lang="ru-RU" smtClean="0"/>
              <a:pPr/>
              <a:t>22.09.2017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14BBD5-0059-4787-87AD-BC585D59328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72878-AF5B-4295-9F58-778BC450379F}" type="datetimeFigureOut">
              <a:rPr lang="ru-RU" smtClean="0"/>
              <a:pPr/>
              <a:t>22.09.2017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114BBD5-0059-4787-87AD-BC585D59328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72878-AF5B-4295-9F58-778BC450379F}" type="datetimeFigureOut">
              <a:rPr lang="ru-RU" smtClean="0"/>
              <a:pPr/>
              <a:t>22.09.2017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14BBD5-0059-4787-87AD-BC585D59328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72878-AF5B-4295-9F58-778BC450379F}" type="datetimeFigureOut">
              <a:rPr lang="ru-RU" smtClean="0"/>
              <a:pPr/>
              <a:t>22.09.2017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14BBD5-0059-4787-87AD-BC585D59328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72878-AF5B-4295-9F58-778BC450379F}" type="datetimeFigureOut">
              <a:rPr lang="ru-RU" smtClean="0"/>
              <a:pPr/>
              <a:t>22.09.2017</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4BBD5-0059-4787-87AD-BC585D59328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836712"/>
            <a:ext cx="7990656" cy="5184575"/>
          </a:xfrm>
        </p:spPr>
        <p:txBody>
          <a:bodyPr>
            <a:normAutofit/>
          </a:bodyPr>
          <a:lstStyle/>
          <a:p>
            <a:r>
              <a:rPr lang="en-US" dirty="0" err="1" smtClean="0">
                <a:solidFill>
                  <a:srgbClr val="00B050"/>
                </a:solidFill>
              </a:rPr>
              <a:t>GrinS</a:t>
            </a:r>
            <a:r>
              <a:rPr lang="en-US" dirty="0" smtClean="0">
                <a:solidFill>
                  <a:srgbClr val="00B050"/>
                </a:solidFill>
              </a:rPr>
              <a:t> </a:t>
            </a:r>
            <a:r>
              <a:rPr lang="en-US" dirty="0" smtClean="0">
                <a:solidFill>
                  <a:srgbClr val="00B050"/>
                </a:solidFill>
              </a:rPr>
              <a:t>5</a:t>
            </a:r>
            <a:r>
              <a:rPr lang="lv-LV" dirty="0" smtClean="0">
                <a:solidFill>
                  <a:srgbClr val="00B050"/>
                </a:solidFill>
              </a:rPr>
              <a:t> </a:t>
            </a:r>
            <a:r>
              <a:rPr lang="lv-LV" dirty="0" smtClean="0">
                <a:solidFill>
                  <a:schemeClr val="tx1">
                    <a:lumMod val="65000"/>
                    <a:lumOff val="35000"/>
                  </a:schemeClr>
                </a:solidFill>
              </a:rPr>
              <a:t>ir </a:t>
            </a:r>
            <a:r>
              <a:rPr lang="lv-LV" dirty="0">
                <a:solidFill>
                  <a:schemeClr val="tx1">
                    <a:lumMod val="65000"/>
                    <a:lumOff val="35000"/>
                  </a:schemeClr>
                </a:solidFill>
              </a:rPr>
              <a:t>jauna </a:t>
            </a:r>
            <a:r>
              <a:rPr lang="lv-LV" dirty="0" err="1">
                <a:solidFill>
                  <a:schemeClr val="tx1">
                    <a:lumMod val="65000"/>
                    <a:lumOff val="35000"/>
                  </a:schemeClr>
                </a:solidFill>
              </a:rPr>
              <a:t>programmrisinājumu</a:t>
            </a:r>
            <a:r>
              <a:rPr lang="lv-LV" dirty="0">
                <a:solidFill>
                  <a:schemeClr val="tx1">
                    <a:lumMod val="65000"/>
                    <a:lumOff val="35000"/>
                  </a:schemeClr>
                </a:solidFill>
              </a:rPr>
              <a:t> paaudze dažādu nozaru uzņēmumu vadībai</a:t>
            </a:r>
            <a:endParaRPr lang="ru-RU"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600" b="1" u="sng" dirty="0" smtClean="0">
                <a:solidFill>
                  <a:schemeClr val="tx1">
                    <a:lumMod val="65000"/>
                    <a:lumOff val="35000"/>
                  </a:schemeClr>
                </a:solidFill>
              </a:rPr>
              <a:t>FINANŠU PĀRSKATS</a:t>
            </a:r>
            <a:r>
              <a:rPr lang="ru-RU" sz="3600" b="1" dirty="0" smtClean="0">
                <a:solidFill>
                  <a:schemeClr val="tx1">
                    <a:lumMod val="65000"/>
                    <a:lumOff val="35000"/>
                  </a:schemeClr>
                </a:solidFill>
              </a:rPr>
              <a:t/>
            </a:r>
            <a:br>
              <a:rPr lang="ru-RU" sz="3600" b="1" dirty="0" smtClean="0">
                <a:solidFill>
                  <a:schemeClr val="tx1">
                    <a:lumMod val="65000"/>
                    <a:lumOff val="35000"/>
                  </a:schemeClr>
                </a:solidFill>
              </a:rPr>
            </a:br>
            <a:r>
              <a:rPr lang="lv-LV" sz="2800" dirty="0" smtClean="0">
                <a:solidFill>
                  <a:schemeClr val="tx1">
                    <a:lumMod val="65000"/>
                    <a:lumOff val="35000"/>
                  </a:schemeClr>
                </a:solidFill>
              </a:rPr>
              <a:t>Viena operācija </a:t>
            </a:r>
            <a:r>
              <a:rPr lang="ru-RU" sz="2800" dirty="0" smtClean="0">
                <a:solidFill>
                  <a:schemeClr val="tx1">
                    <a:lumMod val="65000"/>
                    <a:lumOff val="35000"/>
                  </a:schemeClr>
                </a:solidFill>
              </a:rPr>
              <a:t>– </a:t>
            </a:r>
            <a:r>
              <a:rPr lang="lv-LV" sz="2800" dirty="0" smtClean="0">
                <a:solidFill>
                  <a:schemeClr val="tx1">
                    <a:lumMod val="65000"/>
                    <a:lumOff val="35000"/>
                  </a:schemeClr>
                </a:solidFill>
              </a:rPr>
              <a:t>vairāki kontējumi</a:t>
            </a:r>
            <a:endParaRPr lang="lv-LV" sz="2800" dirty="0">
              <a:solidFill>
                <a:schemeClr val="tx1">
                  <a:lumMod val="65000"/>
                  <a:lumOff val="35000"/>
                </a:schemeClr>
              </a:solidFill>
            </a:endParaRPr>
          </a:p>
        </p:txBody>
      </p:sp>
      <p:sp>
        <p:nvSpPr>
          <p:cNvPr id="5" name="Flowchart: Alternate Process 4"/>
          <p:cNvSpPr/>
          <p:nvPr/>
        </p:nvSpPr>
        <p:spPr>
          <a:xfrm>
            <a:off x="1835696" y="1556792"/>
            <a:ext cx="4896544" cy="86409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Biznesa operācija</a:t>
            </a:r>
            <a:endParaRPr lang="lv-LV" dirty="0"/>
          </a:p>
        </p:txBody>
      </p:sp>
      <p:graphicFrame>
        <p:nvGraphicFramePr>
          <p:cNvPr id="6" name="Diagram 5"/>
          <p:cNvGraphicFramePr/>
          <p:nvPr>
            <p:extLst>
              <p:ext uri="{D42A27DB-BD31-4B8C-83A1-F6EECF244321}">
                <p14:modId xmlns:p14="http://schemas.microsoft.com/office/powerpoint/2010/main" val="4080344639"/>
              </p:ext>
            </p:extLst>
          </p:nvPr>
        </p:nvGraphicFramePr>
        <p:xfrm>
          <a:off x="2483768" y="2852936"/>
          <a:ext cx="4032448"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ight Brace 6"/>
          <p:cNvSpPr/>
          <p:nvPr/>
        </p:nvSpPr>
        <p:spPr>
          <a:xfrm rot="16200000">
            <a:off x="3959932" y="224643"/>
            <a:ext cx="360040" cy="4896544"/>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lv-LV"/>
          </a:p>
        </p:txBody>
      </p:sp>
      <p:sp>
        <p:nvSpPr>
          <p:cNvPr id="8" name="Rectangle 7"/>
          <p:cNvSpPr/>
          <p:nvPr/>
        </p:nvSpPr>
        <p:spPr>
          <a:xfrm>
            <a:off x="3361984" y="2852935"/>
            <a:ext cx="972108" cy="2700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sz="1200" dirty="0"/>
              <a:t>Kontējumi</a:t>
            </a:r>
          </a:p>
        </p:txBody>
      </p:sp>
      <p:sp>
        <p:nvSpPr>
          <p:cNvPr id="9" name="Rectangle 8"/>
          <p:cNvSpPr/>
          <p:nvPr/>
        </p:nvSpPr>
        <p:spPr>
          <a:xfrm>
            <a:off x="1979712" y="2838191"/>
            <a:ext cx="972108" cy="2700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sz="1200" dirty="0" smtClean="0"/>
              <a:t>Kontējumi</a:t>
            </a:r>
            <a:endParaRPr lang="lv-LV" sz="1200" dirty="0"/>
          </a:p>
        </p:txBody>
      </p:sp>
      <p:sp>
        <p:nvSpPr>
          <p:cNvPr id="10" name="Rectangle 9"/>
          <p:cNvSpPr/>
          <p:nvPr/>
        </p:nvSpPr>
        <p:spPr>
          <a:xfrm>
            <a:off x="4572000" y="2852935"/>
            <a:ext cx="972108" cy="2700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sz="1200" dirty="0"/>
              <a:t>Kontējumi</a:t>
            </a:r>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608" y="4653136"/>
            <a:ext cx="6934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323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u="sng" dirty="0" smtClean="0">
                <a:solidFill>
                  <a:schemeClr val="tx1">
                    <a:lumMod val="65000"/>
                    <a:lumOff val="35000"/>
                  </a:schemeClr>
                </a:solidFill>
              </a:rPr>
              <a:t>FINANŠU PĀRSKATS</a:t>
            </a:r>
            <a:r>
              <a:rPr lang="ru-RU" b="1" u="sng" dirty="0" smtClean="0">
                <a:solidFill>
                  <a:schemeClr val="tx1">
                    <a:lumMod val="65000"/>
                    <a:lumOff val="35000"/>
                  </a:schemeClr>
                </a:solidFill>
              </a:rPr>
              <a:t/>
            </a:r>
            <a:br>
              <a:rPr lang="ru-RU" b="1" u="sng" dirty="0" smtClean="0">
                <a:solidFill>
                  <a:schemeClr val="tx1">
                    <a:lumMod val="65000"/>
                    <a:lumOff val="35000"/>
                  </a:schemeClr>
                </a:solidFill>
              </a:rPr>
            </a:br>
            <a:r>
              <a:rPr lang="lv-LV" sz="3100" dirty="0" smtClean="0">
                <a:solidFill>
                  <a:schemeClr val="tx1">
                    <a:lumMod val="65000"/>
                    <a:lumOff val="35000"/>
                  </a:schemeClr>
                </a:solidFill>
              </a:rPr>
              <a:t>Neierobežots analītiku skaits</a:t>
            </a:r>
            <a:endParaRPr lang="lv-LV" sz="3100" dirty="0">
              <a:solidFill>
                <a:schemeClr val="tx1">
                  <a:lumMod val="65000"/>
                  <a:lumOff val="35000"/>
                </a:schemeClr>
              </a:solidFill>
            </a:endParaRPr>
          </a:p>
        </p:txBody>
      </p:sp>
      <p:sp>
        <p:nvSpPr>
          <p:cNvPr id="4" name="Flowchart: Alternate Process 3"/>
          <p:cNvSpPr/>
          <p:nvPr/>
        </p:nvSpPr>
        <p:spPr>
          <a:xfrm>
            <a:off x="3029321" y="2867570"/>
            <a:ext cx="1944216" cy="936104"/>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t>ХХХХ</a:t>
            </a:r>
            <a:r>
              <a:rPr lang="lv-LV" dirty="0" smtClean="0"/>
              <a:t> Konts</a:t>
            </a:r>
            <a:endParaRPr lang="lv-LV" dirty="0"/>
          </a:p>
        </p:txBody>
      </p:sp>
      <p:sp>
        <p:nvSpPr>
          <p:cNvPr id="5" name="Oval 4"/>
          <p:cNvSpPr/>
          <p:nvPr/>
        </p:nvSpPr>
        <p:spPr>
          <a:xfrm>
            <a:off x="3128356" y="1477963"/>
            <a:ext cx="1651118" cy="699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Apakšno</a:t>
            </a:r>
            <a:r>
              <a:rPr lang="lv-LV" dirty="0" smtClean="0"/>
              <a:t>-</a:t>
            </a:r>
            <a:r>
              <a:rPr lang="en-US" dirty="0" err="1" smtClean="0"/>
              <a:t>dalījums</a:t>
            </a:r>
            <a:endParaRPr lang="en-US" dirty="0"/>
          </a:p>
        </p:txBody>
      </p:sp>
      <p:sp>
        <p:nvSpPr>
          <p:cNvPr id="8" name="Oval 7"/>
          <p:cNvSpPr/>
          <p:nvPr/>
        </p:nvSpPr>
        <p:spPr>
          <a:xfrm>
            <a:off x="3185846" y="4945230"/>
            <a:ext cx="223224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Dokumenta </a:t>
            </a:r>
            <a:r>
              <a:rPr lang="lv-LV" dirty="0" err="1" smtClean="0"/>
              <a:t>Nr</a:t>
            </a:r>
            <a:endParaRPr lang="lv-LV" dirty="0"/>
          </a:p>
        </p:txBody>
      </p:sp>
      <p:sp>
        <p:nvSpPr>
          <p:cNvPr id="10" name="Oval 9"/>
          <p:cNvSpPr/>
          <p:nvPr/>
        </p:nvSpPr>
        <p:spPr>
          <a:xfrm>
            <a:off x="953598" y="4653136"/>
            <a:ext cx="223224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Organizācija</a:t>
            </a:r>
            <a:endParaRPr lang="lv-LV" dirty="0"/>
          </a:p>
        </p:txBody>
      </p:sp>
      <p:sp>
        <p:nvSpPr>
          <p:cNvPr id="13" name="Oval 12"/>
          <p:cNvSpPr/>
          <p:nvPr/>
        </p:nvSpPr>
        <p:spPr>
          <a:xfrm>
            <a:off x="305526" y="3778143"/>
            <a:ext cx="1296144"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Valūta</a:t>
            </a:r>
            <a:endParaRPr lang="lv-LV" dirty="0"/>
          </a:p>
        </p:txBody>
      </p:sp>
      <p:sp>
        <p:nvSpPr>
          <p:cNvPr id="15" name="Oval 14"/>
          <p:cNvSpPr/>
          <p:nvPr/>
        </p:nvSpPr>
        <p:spPr>
          <a:xfrm>
            <a:off x="6205609" y="1539137"/>
            <a:ext cx="1857482" cy="600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Darbinieki</a:t>
            </a:r>
            <a:endParaRPr lang="lv-LV" dirty="0"/>
          </a:p>
        </p:txBody>
      </p:sp>
      <p:sp>
        <p:nvSpPr>
          <p:cNvPr id="17" name="Oval 16"/>
          <p:cNvSpPr/>
          <p:nvPr/>
        </p:nvSpPr>
        <p:spPr>
          <a:xfrm>
            <a:off x="4205167" y="2103194"/>
            <a:ext cx="1597761" cy="7860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Apmaksai</a:t>
            </a:r>
            <a:endParaRPr lang="lv-LV" dirty="0"/>
          </a:p>
        </p:txBody>
      </p:sp>
      <p:sp>
        <p:nvSpPr>
          <p:cNvPr id="19" name="Oval 18"/>
          <p:cNvSpPr/>
          <p:nvPr/>
        </p:nvSpPr>
        <p:spPr>
          <a:xfrm>
            <a:off x="6588224" y="2372783"/>
            <a:ext cx="19082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Nodokļa </a:t>
            </a:r>
            <a:r>
              <a:rPr lang="ru-RU" dirty="0" smtClean="0"/>
              <a:t>%</a:t>
            </a:r>
            <a:endParaRPr lang="lv-LV" dirty="0"/>
          </a:p>
        </p:txBody>
      </p:sp>
      <p:sp>
        <p:nvSpPr>
          <p:cNvPr id="20" name="TextBox 19"/>
          <p:cNvSpPr txBox="1"/>
          <p:nvPr/>
        </p:nvSpPr>
        <p:spPr>
          <a:xfrm>
            <a:off x="206500" y="3276177"/>
            <a:ext cx="457176" cy="707886"/>
          </a:xfrm>
          <a:prstGeom prst="rect">
            <a:avLst/>
          </a:prstGeom>
          <a:noFill/>
        </p:spPr>
        <p:txBody>
          <a:bodyPr wrap="none" rtlCol="0">
            <a:spAutoFit/>
          </a:bodyPr>
          <a:lstStyle/>
          <a:p>
            <a:r>
              <a:rPr lang="lv-LV" sz="4000" b="1" dirty="0" smtClean="0">
                <a:solidFill>
                  <a:srgbClr val="00B050"/>
                </a:solidFill>
              </a:rPr>
              <a:t>P</a:t>
            </a:r>
            <a:endParaRPr lang="lv-LV" sz="4000" b="1" dirty="0">
              <a:solidFill>
                <a:srgbClr val="00B050"/>
              </a:solidFill>
            </a:endParaRPr>
          </a:p>
        </p:txBody>
      </p:sp>
      <p:sp>
        <p:nvSpPr>
          <p:cNvPr id="21" name="Content Placeholder 20"/>
          <p:cNvSpPr txBox="1">
            <a:spLocks noGrp="1"/>
          </p:cNvSpPr>
          <p:nvPr>
            <p:ph idx="1"/>
          </p:nvPr>
        </p:nvSpPr>
        <p:spPr>
          <a:xfrm>
            <a:off x="694134" y="3276177"/>
            <a:ext cx="426720" cy="707886"/>
          </a:xfrm>
          <a:prstGeom prst="rect">
            <a:avLst/>
          </a:prstGeom>
          <a:noFill/>
        </p:spPr>
        <p:txBody>
          <a:bodyPr wrap="none" rtlCol="0">
            <a:spAutoFit/>
          </a:bodyPr>
          <a:lstStyle/>
          <a:p>
            <a:pPr marL="0" indent="0">
              <a:buNone/>
            </a:pPr>
            <a:r>
              <a:rPr lang="lv-LV" sz="4000" b="1" dirty="0" smtClean="0">
                <a:solidFill>
                  <a:srgbClr val="FFC000"/>
                </a:solidFill>
              </a:rPr>
              <a:t>S</a:t>
            </a:r>
            <a:endParaRPr lang="lv-LV" sz="4000" b="1" dirty="0">
              <a:solidFill>
                <a:srgbClr val="FFC000"/>
              </a:solidFill>
            </a:endParaRPr>
          </a:p>
        </p:txBody>
      </p:sp>
      <p:sp>
        <p:nvSpPr>
          <p:cNvPr id="22" name="Content Placeholder 20"/>
          <p:cNvSpPr txBox="1">
            <a:spLocks/>
          </p:cNvSpPr>
          <p:nvPr/>
        </p:nvSpPr>
        <p:spPr>
          <a:xfrm>
            <a:off x="1167936" y="3276177"/>
            <a:ext cx="530915" cy="707886"/>
          </a:xfrm>
          <a:prstGeom prst="rect">
            <a:avLst/>
          </a:prstGeom>
          <a:noFill/>
        </p:spPr>
        <p:txBody>
          <a:bodyPr vert="horz" wrap="non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sz="4000" b="1" dirty="0" smtClean="0">
                <a:solidFill>
                  <a:srgbClr val="FF0000"/>
                </a:solidFill>
              </a:rPr>
              <a:t>О</a:t>
            </a:r>
            <a:endParaRPr lang="lv-LV" sz="4000" b="1" dirty="0">
              <a:solidFill>
                <a:srgbClr val="FF0000"/>
              </a:solidFill>
            </a:endParaRPr>
          </a:p>
        </p:txBody>
      </p:sp>
      <p:sp>
        <p:nvSpPr>
          <p:cNvPr id="23" name="TextBox 22"/>
          <p:cNvSpPr txBox="1"/>
          <p:nvPr/>
        </p:nvSpPr>
        <p:spPr>
          <a:xfrm>
            <a:off x="659464" y="1196752"/>
            <a:ext cx="2172292" cy="707886"/>
          </a:xfrm>
          <a:prstGeom prst="rect">
            <a:avLst/>
          </a:prstGeom>
          <a:noFill/>
        </p:spPr>
        <p:txBody>
          <a:bodyPr wrap="square" rtlCol="0">
            <a:spAutoFit/>
          </a:bodyPr>
          <a:lstStyle/>
          <a:p>
            <a:r>
              <a:rPr lang="lv-LV" sz="4000" b="1" dirty="0" smtClean="0">
                <a:solidFill>
                  <a:srgbClr val="00B050"/>
                </a:solidFill>
              </a:rPr>
              <a:t>Pieejams</a:t>
            </a:r>
            <a:endParaRPr lang="lv-LV" sz="4000" b="1" dirty="0">
              <a:solidFill>
                <a:srgbClr val="00B050"/>
              </a:solidFill>
            </a:endParaRPr>
          </a:p>
        </p:txBody>
      </p:sp>
      <p:sp>
        <p:nvSpPr>
          <p:cNvPr id="25" name="TextBox 24"/>
          <p:cNvSpPr txBox="1"/>
          <p:nvPr/>
        </p:nvSpPr>
        <p:spPr>
          <a:xfrm>
            <a:off x="691771" y="1666501"/>
            <a:ext cx="2172292" cy="707886"/>
          </a:xfrm>
          <a:prstGeom prst="rect">
            <a:avLst/>
          </a:prstGeom>
          <a:noFill/>
        </p:spPr>
        <p:txBody>
          <a:bodyPr wrap="square" rtlCol="0">
            <a:spAutoFit/>
          </a:bodyPr>
          <a:lstStyle/>
          <a:p>
            <a:r>
              <a:rPr lang="lv-LV" sz="4000" b="1" dirty="0" smtClean="0">
                <a:solidFill>
                  <a:srgbClr val="FFC000"/>
                </a:solidFill>
              </a:rPr>
              <a:t>Saldo</a:t>
            </a:r>
            <a:endParaRPr lang="lv-LV" sz="4000" b="1" dirty="0">
              <a:solidFill>
                <a:srgbClr val="FFC000"/>
              </a:solidFill>
            </a:endParaRPr>
          </a:p>
        </p:txBody>
      </p:sp>
      <p:sp>
        <p:nvSpPr>
          <p:cNvPr id="26" name="TextBox 25"/>
          <p:cNvSpPr txBox="1"/>
          <p:nvPr/>
        </p:nvSpPr>
        <p:spPr>
          <a:xfrm>
            <a:off x="612705" y="2181072"/>
            <a:ext cx="2172292" cy="707886"/>
          </a:xfrm>
          <a:prstGeom prst="rect">
            <a:avLst/>
          </a:prstGeom>
          <a:noFill/>
        </p:spPr>
        <p:txBody>
          <a:bodyPr wrap="square" rtlCol="0">
            <a:spAutoFit/>
          </a:bodyPr>
          <a:lstStyle/>
          <a:p>
            <a:r>
              <a:rPr lang="lv-LV" sz="4000" b="1" dirty="0" smtClean="0">
                <a:solidFill>
                  <a:srgbClr val="FF0000"/>
                </a:solidFill>
              </a:rPr>
              <a:t>Obligāts</a:t>
            </a:r>
            <a:endParaRPr lang="lv-LV" sz="4000" b="1" dirty="0">
              <a:solidFill>
                <a:srgbClr val="FF0000"/>
              </a:solidFill>
            </a:endParaRPr>
          </a:p>
        </p:txBody>
      </p:sp>
      <p:cxnSp>
        <p:nvCxnSpPr>
          <p:cNvPr id="28" name="Curved Connector 27"/>
          <p:cNvCxnSpPr>
            <a:stCxn id="4" idx="1"/>
            <a:endCxn id="13" idx="6"/>
          </p:cNvCxnSpPr>
          <p:nvPr/>
        </p:nvCxnSpPr>
        <p:spPr>
          <a:xfrm rot="10800000" flipV="1">
            <a:off x="1601671" y="3335621"/>
            <a:ext cx="1427651" cy="982581"/>
          </a:xfrm>
          <a:prstGeom prst="curved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Curved Connector 28"/>
          <p:cNvCxnSpPr>
            <a:stCxn id="4" idx="2"/>
            <a:endCxn id="10" idx="7"/>
          </p:cNvCxnSpPr>
          <p:nvPr/>
        </p:nvCxnSpPr>
        <p:spPr>
          <a:xfrm rot="5400000">
            <a:off x="2926364" y="3736251"/>
            <a:ext cx="1007642" cy="1142488"/>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Curved Connector 31"/>
          <p:cNvCxnSpPr>
            <a:stCxn id="4" idx="3"/>
            <a:endCxn id="19" idx="1"/>
          </p:cNvCxnSpPr>
          <p:nvPr/>
        </p:nvCxnSpPr>
        <p:spPr>
          <a:xfrm flipV="1">
            <a:off x="4973537" y="2530963"/>
            <a:ext cx="1894138" cy="804659"/>
          </a:xfrm>
          <a:prstGeom prst="curvedConnector4">
            <a:avLst>
              <a:gd name="adj1" fmla="val 42623"/>
              <a:gd name="adj2" fmla="val 148068"/>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5" name="Curved Connector 34"/>
          <p:cNvCxnSpPr>
            <a:stCxn id="4" idx="2"/>
            <a:endCxn id="8" idx="0"/>
          </p:cNvCxnSpPr>
          <p:nvPr/>
        </p:nvCxnSpPr>
        <p:spPr>
          <a:xfrm rot="16200000" flipH="1">
            <a:off x="3580921" y="4224181"/>
            <a:ext cx="1141556" cy="300541"/>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38" name="TextBox 37"/>
          <p:cNvSpPr txBox="1"/>
          <p:nvPr/>
        </p:nvSpPr>
        <p:spPr>
          <a:xfrm>
            <a:off x="3445442" y="4485310"/>
            <a:ext cx="457176" cy="707886"/>
          </a:xfrm>
          <a:prstGeom prst="rect">
            <a:avLst/>
          </a:prstGeom>
          <a:noFill/>
        </p:spPr>
        <p:txBody>
          <a:bodyPr wrap="none" rtlCol="0">
            <a:spAutoFit/>
          </a:bodyPr>
          <a:lstStyle/>
          <a:p>
            <a:r>
              <a:rPr lang="lv-LV" sz="4000" b="1" dirty="0" smtClean="0">
                <a:solidFill>
                  <a:srgbClr val="00B050"/>
                </a:solidFill>
              </a:rPr>
              <a:t>P</a:t>
            </a:r>
            <a:endParaRPr lang="lv-LV" sz="4000" b="1" dirty="0">
              <a:solidFill>
                <a:srgbClr val="00B050"/>
              </a:solidFill>
            </a:endParaRPr>
          </a:p>
        </p:txBody>
      </p:sp>
      <p:sp>
        <p:nvSpPr>
          <p:cNvPr id="39" name="TextBox 38"/>
          <p:cNvSpPr txBox="1"/>
          <p:nvPr/>
        </p:nvSpPr>
        <p:spPr>
          <a:xfrm>
            <a:off x="1882181" y="4131367"/>
            <a:ext cx="457176" cy="707886"/>
          </a:xfrm>
          <a:prstGeom prst="rect">
            <a:avLst/>
          </a:prstGeom>
          <a:noFill/>
        </p:spPr>
        <p:txBody>
          <a:bodyPr wrap="none" rtlCol="0">
            <a:spAutoFit/>
          </a:bodyPr>
          <a:lstStyle/>
          <a:p>
            <a:r>
              <a:rPr lang="lv-LV" sz="4000" b="1" dirty="0" smtClean="0">
                <a:solidFill>
                  <a:srgbClr val="00B050"/>
                </a:solidFill>
              </a:rPr>
              <a:t>P</a:t>
            </a:r>
            <a:endParaRPr lang="lv-LV" sz="4000" b="1" dirty="0">
              <a:solidFill>
                <a:srgbClr val="00B050"/>
              </a:solidFill>
            </a:endParaRPr>
          </a:p>
        </p:txBody>
      </p:sp>
      <p:sp>
        <p:nvSpPr>
          <p:cNvPr id="40" name="TextBox 39"/>
          <p:cNvSpPr txBox="1"/>
          <p:nvPr/>
        </p:nvSpPr>
        <p:spPr>
          <a:xfrm>
            <a:off x="5835427" y="2232902"/>
            <a:ext cx="457176" cy="707886"/>
          </a:xfrm>
          <a:prstGeom prst="rect">
            <a:avLst/>
          </a:prstGeom>
          <a:noFill/>
        </p:spPr>
        <p:txBody>
          <a:bodyPr wrap="none" rtlCol="0">
            <a:spAutoFit/>
          </a:bodyPr>
          <a:lstStyle/>
          <a:p>
            <a:r>
              <a:rPr lang="lv-LV" sz="4000" b="1" dirty="0" smtClean="0">
                <a:solidFill>
                  <a:srgbClr val="00B050"/>
                </a:solidFill>
              </a:rPr>
              <a:t>P</a:t>
            </a:r>
            <a:endParaRPr lang="lv-LV" sz="4000" b="1" dirty="0">
              <a:solidFill>
                <a:srgbClr val="00B050"/>
              </a:solidFill>
            </a:endParaRPr>
          </a:p>
        </p:txBody>
      </p:sp>
      <p:sp>
        <p:nvSpPr>
          <p:cNvPr id="41" name="Content Placeholder 20"/>
          <p:cNvSpPr txBox="1">
            <a:spLocks/>
          </p:cNvSpPr>
          <p:nvPr/>
        </p:nvSpPr>
        <p:spPr>
          <a:xfrm>
            <a:off x="2267744" y="4136463"/>
            <a:ext cx="426720" cy="707886"/>
          </a:xfrm>
          <a:prstGeom prst="rect">
            <a:avLst/>
          </a:prstGeom>
          <a:noFill/>
        </p:spPr>
        <p:txBody>
          <a:bodyPr vert="horz" wrap="non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lv-LV" sz="4000" b="1" dirty="0" smtClean="0">
                <a:solidFill>
                  <a:srgbClr val="FFC000"/>
                </a:solidFill>
              </a:rPr>
              <a:t>S</a:t>
            </a:r>
            <a:endParaRPr lang="lv-LV" sz="4000" b="1" dirty="0">
              <a:solidFill>
                <a:srgbClr val="FFC000"/>
              </a:solidFill>
            </a:endParaRPr>
          </a:p>
        </p:txBody>
      </p:sp>
      <p:sp>
        <p:nvSpPr>
          <p:cNvPr id="42" name="Content Placeholder 20"/>
          <p:cNvSpPr txBox="1">
            <a:spLocks/>
          </p:cNvSpPr>
          <p:nvPr/>
        </p:nvSpPr>
        <p:spPr>
          <a:xfrm>
            <a:off x="6248297" y="2204957"/>
            <a:ext cx="530915" cy="707886"/>
          </a:xfrm>
          <a:prstGeom prst="rect">
            <a:avLst/>
          </a:prstGeom>
          <a:noFill/>
        </p:spPr>
        <p:txBody>
          <a:bodyPr vert="horz" wrap="non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ru-RU" sz="4000" b="1" dirty="0" smtClean="0">
                <a:solidFill>
                  <a:srgbClr val="FF0000"/>
                </a:solidFill>
              </a:rPr>
              <a:t>О</a:t>
            </a:r>
            <a:endParaRPr lang="lv-LV" sz="4000" b="1" dirty="0">
              <a:solidFill>
                <a:srgbClr val="FF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9862" y="3607755"/>
            <a:ext cx="32289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982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u="sng" dirty="0">
                <a:solidFill>
                  <a:schemeClr val="tx1">
                    <a:lumMod val="65000"/>
                    <a:lumOff val="35000"/>
                  </a:schemeClr>
                </a:solidFill>
              </a:rPr>
              <a:t>FINANŠU PĀRSKATS</a:t>
            </a:r>
            <a:r>
              <a:rPr lang="ru-RU" b="1" dirty="0" smtClean="0">
                <a:solidFill>
                  <a:schemeClr val="tx1">
                    <a:lumMod val="65000"/>
                    <a:lumOff val="35000"/>
                  </a:schemeClr>
                </a:solidFill>
              </a:rPr>
              <a:t/>
            </a:r>
            <a:br>
              <a:rPr lang="ru-RU" b="1" dirty="0" smtClean="0">
                <a:solidFill>
                  <a:schemeClr val="tx1">
                    <a:lumMod val="65000"/>
                    <a:lumOff val="35000"/>
                  </a:schemeClr>
                </a:solidFill>
              </a:rPr>
            </a:br>
            <a:r>
              <a:rPr lang="lv-LV" sz="3100" dirty="0">
                <a:solidFill>
                  <a:schemeClr val="tx1">
                    <a:lumMod val="65000"/>
                    <a:lumOff val="35000"/>
                  </a:schemeClr>
                </a:solidFill>
              </a:rPr>
              <a:t>Konta iestatījumu </a:t>
            </a:r>
            <a:r>
              <a:rPr lang="lv-LV" sz="3100" dirty="0" smtClean="0">
                <a:solidFill>
                  <a:schemeClr val="tx1">
                    <a:lumMod val="65000"/>
                    <a:lumOff val="35000"/>
                  </a:schemeClr>
                </a:solidFill>
              </a:rPr>
              <a:t>izmaiņas</a:t>
            </a:r>
            <a:endParaRPr lang="lv-LV" sz="3100" dirty="0">
              <a:solidFill>
                <a:schemeClr val="tx1">
                  <a:lumMod val="65000"/>
                  <a:lumOff val="35000"/>
                </a:schemeClr>
              </a:solidFill>
            </a:endParaRPr>
          </a:p>
        </p:txBody>
      </p:sp>
      <p:pic>
        <p:nvPicPr>
          <p:cNvPr id="1026" name="Picture 2" descr="C:\Documents and Settings\Andris.LATINSOFT\Local Settings\Temporary Internet Files\Content.IE5\9KN3V2D1\MM900040961[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384989"/>
            <a:ext cx="1057275" cy="885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ndris.LATINSOFT\Local Settings\Temporary Internet Files\Content.IE5\UUDGUUGY\MM900040963[1].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339449"/>
            <a:ext cx="1057275" cy="885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Andris.LATINSOFT\Local Settings\Temporary Internet Files\Content.IE5\A2D58V33\MM900040964[1].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8711" y="1339448"/>
            <a:ext cx="1057275" cy="8858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913424" y="2492896"/>
            <a:ext cx="888086" cy="432047"/>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0" anchor="ctr">
            <a:normAutofit fontScale="77500" lnSpcReduction="20000"/>
          </a:bodyPr>
          <a:lstStyle/>
          <a:p>
            <a:pPr algn="ctr"/>
            <a:r>
              <a:rPr lang="lv-LV" sz="1600" dirty="0" smtClean="0"/>
              <a:t>5310</a:t>
            </a:r>
            <a:endParaRPr lang="lv-LV" sz="1600" dirty="0"/>
          </a:p>
        </p:txBody>
      </p:sp>
      <p:sp>
        <p:nvSpPr>
          <p:cNvPr id="8" name="Oval 7"/>
          <p:cNvSpPr/>
          <p:nvPr/>
        </p:nvSpPr>
        <p:spPr>
          <a:xfrm>
            <a:off x="828433" y="3672335"/>
            <a:ext cx="1497017" cy="746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t>Dokumenta </a:t>
            </a:r>
            <a:r>
              <a:rPr lang="lv-LV" sz="1200" dirty="0" err="1" smtClean="0"/>
              <a:t>Nr</a:t>
            </a:r>
            <a:endParaRPr lang="lv-LV" sz="1200" dirty="0"/>
          </a:p>
        </p:txBody>
      </p:sp>
      <p:sp>
        <p:nvSpPr>
          <p:cNvPr id="9" name="Oval 8"/>
          <p:cNvSpPr/>
          <p:nvPr/>
        </p:nvSpPr>
        <p:spPr>
          <a:xfrm>
            <a:off x="941247" y="3132275"/>
            <a:ext cx="1384203" cy="540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t>Organizācija</a:t>
            </a:r>
            <a:endParaRPr lang="lv-LV" sz="1200" dirty="0"/>
          </a:p>
        </p:txBody>
      </p:sp>
      <p:cxnSp>
        <p:nvCxnSpPr>
          <p:cNvPr id="10" name="Curved Connector 9"/>
          <p:cNvCxnSpPr>
            <a:stCxn id="7" idx="2"/>
            <a:endCxn id="9" idx="7"/>
          </p:cNvCxnSpPr>
          <p:nvPr/>
        </p:nvCxnSpPr>
        <p:spPr>
          <a:xfrm rot="16200000" flipH="1">
            <a:off x="1596891" y="2685518"/>
            <a:ext cx="286422" cy="765271"/>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Curved Connector 10"/>
          <p:cNvCxnSpPr>
            <a:stCxn id="7" idx="3"/>
            <a:endCxn id="8" idx="6"/>
          </p:cNvCxnSpPr>
          <p:nvPr/>
        </p:nvCxnSpPr>
        <p:spPr>
          <a:xfrm>
            <a:off x="1801510" y="2708920"/>
            <a:ext cx="523940" cy="1336886"/>
          </a:xfrm>
          <a:prstGeom prst="curvedConnector3">
            <a:avLst>
              <a:gd name="adj1" fmla="val 14363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Oval 18"/>
          <p:cNvSpPr/>
          <p:nvPr/>
        </p:nvSpPr>
        <p:spPr>
          <a:xfrm>
            <a:off x="6228184" y="3000421"/>
            <a:ext cx="1295263" cy="499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t>Dokumenta </a:t>
            </a:r>
            <a:r>
              <a:rPr lang="lv-LV" sz="1200" dirty="0" err="1" smtClean="0"/>
              <a:t>Nr</a:t>
            </a:r>
            <a:endParaRPr lang="lv-LV" sz="1200" dirty="0"/>
          </a:p>
        </p:txBody>
      </p:sp>
      <p:sp>
        <p:nvSpPr>
          <p:cNvPr id="20" name="Oval 19"/>
          <p:cNvSpPr/>
          <p:nvPr/>
        </p:nvSpPr>
        <p:spPr>
          <a:xfrm>
            <a:off x="3130733" y="4365104"/>
            <a:ext cx="1369259"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t>Organizācija</a:t>
            </a:r>
            <a:endParaRPr lang="lv-LV" sz="1200" dirty="0"/>
          </a:p>
        </p:txBody>
      </p:sp>
      <p:cxnSp>
        <p:nvCxnSpPr>
          <p:cNvPr id="21" name="Curved Connector 20"/>
          <p:cNvCxnSpPr>
            <a:stCxn id="33" idx="2"/>
            <a:endCxn id="20" idx="7"/>
          </p:cNvCxnSpPr>
          <p:nvPr/>
        </p:nvCxnSpPr>
        <p:spPr>
          <a:xfrm rot="5400000">
            <a:off x="4075658" y="3095868"/>
            <a:ext cx="1566864" cy="1119242"/>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Curved Connector 21"/>
          <p:cNvCxnSpPr>
            <a:stCxn id="33" idx="3"/>
            <a:endCxn id="19" idx="6"/>
          </p:cNvCxnSpPr>
          <p:nvPr/>
        </p:nvCxnSpPr>
        <p:spPr>
          <a:xfrm>
            <a:off x="5862754" y="2656034"/>
            <a:ext cx="1660693" cy="594213"/>
          </a:xfrm>
          <a:prstGeom prst="curvedConnector3">
            <a:avLst>
              <a:gd name="adj1" fmla="val 113765"/>
            </a:avLst>
          </a:prstGeom>
          <a:ln>
            <a:tailEnd type="arrow"/>
          </a:ln>
        </p:spPr>
        <p:style>
          <a:lnRef idx="3">
            <a:schemeClr val="accent2"/>
          </a:lnRef>
          <a:fillRef idx="0">
            <a:schemeClr val="accent2"/>
          </a:fillRef>
          <a:effectRef idx="2">
            <a:schemeClr val="accent2"/>
          </a:effectRef>
          <a:fontRef idx="minor">
            <a:schemeClr val="tx1"/>
          </a:fontRef>
        </p:style>
      </p:cxnSp>
      <p:sp>
        <p:nvSpPr>
          <p:cNvPr id="25" name="Oval 24"/>
          <p:cNvSpPr/>
          <p:nvPr/>
        </p:nvSpPr>
        <p:spPr>
          <a:xfrm>
            <a:off x="2898728" y="3211365"/>
            <a:ext cx="1439864" cy="540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t>Organizācija</a:t>
            </a:r>
            <a:endParaRPr lang="lv-LV" sz="1200" dirty="0"/>
          </a:p>
        </p:txBody>
      </p:sp>
      <p:cxnSp>
        <p:nvCxnSpPr>
          <p:cNvPr id="26" name="Curved Connector 25"/>
          <p:cNvCxnSpPr>
            <a:stCxn id="32" idx="2"/>
            <a:endCxn id="25" idx="7"/>
          </p:cNvCxnSpPr>
          <p:nvPr/>
        </p:nvCxnSpPr>
        <p:spPr>
          <a:xfrm rot="16200000" flipH="1">
            <a:off x="3552494" y="2715219"/>
            <a:ext cx="365513" cy="784958"/>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32" name="Content Placeholder 6"/>
          <p:cNvSpPr txBox="1">
            <a:spLocks/>
          </p:cNvSpPr>
          <p:nvPr/>
        </p:nvSpPr>
        <p:spPr>
          <a:xfrm>
            <a:off x="2898728" y="2492895"/>
            <a:ext cx="888086" cy="432047"/>
          </a:xfrm>
          <a:prstGeom prst="flowChartAlternateProcess">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lv-LV" sz="1600" smtClean="0"/>
              <a:t>5310</a:t>
            </a:r>
            <a:endParaRPr lang="lv-LV" sz="1600" dirty="0"/>
          </a:p>
        </p:txBody>
      </p:sp>
      <p:sp>
        <p:nvSpPr>
          <p:cNvPr id="33" name="Content Placeholder 6"/>
          <p:cNvSpPr txBox="1">
            <a:spLocks/>
          </p:cNvSpPr>
          <p:nvPr/>
        </p:nvSpPr>
        <p:spPr>
          <a:xfrm>
            <a:off x="4974668" y="2440010"/>
            <a:ext cx="888086" cy="432047"/>
          </a:xfrm>
          <a:prstGeom prst="flowChartAlternateProcess">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lv-LV" sz="1600" smtClean="0"/>
              <a:t>5310</a:t>
            </a:r>
            <a:endParaRPr lang="lv-LV" sz="1600" dirty="0"/>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3751425"/>
            <a:ext cx="3667125"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37"/>
          <p:cNvSpPr/>
          <p:nvPr/>
        </p:nvSpPr>
        <p:spPr>
          <a:xfrm>
            <a:off x="7596336" y="4221088"/>
            <a:ext cx="1218853" cy="504056"/>
          </a:xfrm>
          <a:prstGeom prst="ellipse">
            <a:avLst/>
          </a:prstGeom>
          <a:noFill/>
          <a:ln w="3492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lv-LV"/>
          </a:p>
        </p:txBody>
      </p:sp>
    </p:spTree>
    <p:extLst>
      <p:ext uri="{BB962C8B-B14F-4D97-AF65-F5344CB8AC3E}">
        <p14:creationId xmlns:p14="http://schemas.microsoft.com/office/powerpoint/2010/main" val="2480914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normAutofit fontScale="90000"/>
          </a:bodyPr>
          <a:lstStyle/>
          <a:p>
            <a:r>
              <a:rPr lang="lv-LV" b="1" u="sng" dirty="0" smtClean="0">
                <a:solidFill>
                  <a:schemeClr val="tx1">
                    <a:lumMod val="65000"/>
                    <a:lumOff val="35000"/>
                  </a:schemeClr>
                </a:solidFill>
              </a:rPr>
              <a:t>FINANŠU PĀRSKATS</a:t>
            </a:r>
            <a:r>
              <a:rPr lang="ru-RU" b="1" dirty="0" smtClean="0">
                <a:solidFill>
                  <a:schemeClr val="tx1">
                    <a:lumMod val="65000"/>
                    <a:lumOff val="35000"/>
                  </a:schemeClr>
                </a:solidFill>
              </a:rPr>
              <a:t/>
            </a:r>
            <a:br>
              <a:rPr lang="ru-RU" b="1" dirty="0" smtClean="0">
                <a:solidFill>
                  <a:schemeClr val="tx1">
                    <a:lumMod val="65000"/>
                    <a:lumOff val="35000"/>
                  </a:schemeClr>
                </a:solidFill>
              </a:rPr>
            </a:br>
            <a:r>
              <a:rPr lang="lv-LV" sz="3100" dirty="0" smtClean="0">
                <a:solidFill>
                  <a:schemeClr val="tx1">
                    <a:lumMod val="65000"/>
                    <a:lumOff val="35000"/>
                  </a:schemeClr>
                </a:solidFill>
              </a:rPr>
              <a:t>Kontu aizsardzība </a:t>
            </a:r>
            <a:r>
              <a:rPr lang="ru-RU" sz="3100" dirty="0" smtClean="0">
                <a:solidFill>
                  <a:schemeClr val="tx1">
                    <a:lumMod val="65000"/>
                    <a:lumOff val="35000"/>
                  </a:schemeClr>
                </a:solidFill>
              </a:rPr>
              <a:t>– </a:t>
            </a:r>
            <a:r>
              <a:rPr lang="lv-LV" sz="3100" dirty="0" smtClean="0">
                <a:solidFill>
                  <a:schemeClr val="tx1">
                    <a:lumMod val="65000"/>
                    <a:lumOff val="35000"/>
                  </a:schemeClr>
                </a:solidFill>
              </a:rPr>
              <a:t>korespondence un tiesības</a:t>
            </a:r>
            <a:endParaRPr lang="lv-LV" sz="3100" dirty="0">
              <a:solidFill>
                <a:schemeClr val="tx1">
                  <a:lumMod val="65000"/>
                  <a:lumOff val="35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573016"/>
            <a:ext cx="520065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844824"/>
            <a:ext cx="38576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696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r>
              <a:rPr lang="lv-LV" sz="4000" b="1" u="sng" dirty="0" smtClean="0">
                <a:solidFill>
                  <a:schemeClr val="tx1">
                    <a:lumMod val="65000"/>
                    <a:lumOff val="35000"/>
                  </a:schemeClr>
                </a:solidFill>
              </a:rPr>
              <a:t>FINANŠU PĀRSKATS</a:t>
            </a:r>
            <a:r>
              <a:rPr lang="ru-RU" sz="2000" dirty="0" smtClean="0">
                <a:solidFill>
                  <a:schemeClr val="tx1">
                    <a:lumMod val="65000"/>
                    <a:lumOff val="35000"/>
                  </a:schemeClr>
                </a:solidFill>
              </a:rPr>
              <a:t/>
            </a:r>
            <a:br>
              <a:rPr lang="ru-RU" sz="2000" dirty="0" smtClean="0">
                <a:solidFill>
                  <a:schemeClr val="tx1">
                    <a:lumMod val="65000"/>
                    <a:lumOff val="35000"/>
                  </a:schemeClr>
                </a:solidFill>
              </a:rPr>
            </a:br>
            <a:r>
              <a:rPr lang="lv-LV" sz="2800" dirty="0" smtClean="0">
                <a:solidFill>
                  <a:schemeClr val="tx1">
                    <a:lumMod val="65000"/>
                    <a:lumOff val="35000"/>
                  </a:schemeClr>
                </a:solidFill>
              </a:rPr>
              <a:t>Operatīvie dokumenti</a:t>
            </a:r>
            <a:endParaRPr lang="lv-LV" sz="2800" dirty="0">
              <a:solidFill>
                <a:schemeClr val="tx1">
                  <a:lumMod val="65000"/>
                  <a:lumOff val="35000"/>
                </a:schemeClr>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3635896" y="1196752"/>
            <a:ext cx="5338660" cy="334096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707904" y="2060848"/>
            <a:ext cx="4896544" cy="253174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067944" y="3284984"/>
            <a:ext cx="4896544" cy="3092840"/>
          </a:xfrm>
          <a:prstGeom prst="rect">
            <a:avLst/>
          </a:prstGeom>
          <a:noFill/>
          <a:ln w="9525">
            <a:noFill/>
            <a:miter lim="800000"/>
            <a:headEnd/>
            <a:tailEnd/>
          </a:ln>
        </p:spPr>
      </p:pic>
      <p:sp>
        <p:nvSpPr>
          <p:cNvPr id="10" name="TextBox 9"/>
          <p:cNvSpPr txBox="1"/>
          <p:nvPr/>
        </p:nvSpPr>
        <p:spPr>
          <a:xfrm>
            <a:off x="395536" y="1268760"/>
            <a:ext cx="3096344" cy="1477328"/>
          </a:xfrm>
          <a:prstGeom prst="rect">
            <a:avLst/>
          </a:prstGeom>
          <a:noFill/>
        </p:spPr>
        <p:txBody>
          <a:bodyPr wrap="square" rtlCol="0">
            <a:spAutoFit/>
          </a:bodyPr>
          <a:lstStyle/>
          <a:p>
            <a:pPr>
              <a:buFont typeface="Arial" pitchFamily="34" charset="0"/>
              <a:buChar char="•"/>
            </a:pPr>
            <a:r>
              <a:rPr lang="ru-RU" dirty="0" smtClean="0">
                <a:solidFill>
                  <a:schemeClr val="tx1">
                    <a:lumMod val="65000"/>
                    <a:lumOff val="35000"/>
                  </a:schemeClr>
                </a:solidFill>
              </a:rPr>
              <a:t> </a:t>
            </a:r>
            <a:r>
              <a:rPr lang="en-US" dirty="0" err="1">
                <a:solidFill>
                  <a:schemeClr val="tx1">
                    <a:lumMod val="65000"/>
                    <a:lumOff val="35000"/>
                  </a:schemeClr>
                </a:solidFill>
              </a:rPr>
              <a:t>Maksājuma</a:t>
            </a:r>
            <a:r>
              <a:rPr lang="en-US" dirty="0">
                <a:solidFill>
                  <a:schemeClr val="tx1">
                    <a:lumMod val="65000"/>
                    <a:lumOff val="35000"/>
                  </a:schemeClr>
                </a:solidFill>
              </a:rPr>
              <a:t> </a:t>
            </a:r>
            <a:r>
              <a:rPr lang="en-US" dirty="0" err="1" smtClean="0">
                <a:solidFill>
                  <a:schemeClr val="tx1">
                    <a:lumMod val="65000"/>
                    <a:lumOff val="35000"/>
                  </a:schemeClr>
                </a:solidFill>
              </a:rPr>
              <a:t>rīkojumi</a:t>
            </a:r>
            <a:endParaRPr lang="ru-RU" dirty="0" smtClean="0">
              <a:solidFill>
                <a:schemeClr val="tx1">
                  <a:lumMod val="65000"/>
                  <a:lumOff val="35000"/>
                </a:schemeClr>
              </a:solidFill>
            </a:endParaRPr>
          </a:p>
          <a:p>
            <a:pPr>
              <a:buFont typeface="Arial" pitchFamily="34" charset="0"/>
              <a:buChar char="•"/>
            </a:pPr>
            <a:r>
              <a:rPr lang="ru-RU" dirty="0">
                <a:solidFill>
                  <a:schemeClr val="tx1">
                    <a:lumMod val="65000"/>
                    <a:lumOff val="35000"/>
                  </a:schemeClr>
                </a:solidFill>
              </a:rPr>
              <a:t> </a:t>
            </a:r>
            <a:r>
              <a:rPr lang="lv-LV" dirty="0">
                <a:solidFill>
                  <a:schemeClr val="tx1">
                    <a:lumMod val="65000"/>
                    <a:lumOff val="35000"/>
                  </a:schemeClr>
                </a:solidFill>
              </a:rPr>
              <a:t>Ieņēmumu un izdevumu kases </a:t>
            </a:r>
            <a:r>
              <a:rPr lang="lv-LV" dirty="0" smtClean="0">
                <a:solidFill>
                  <a:schemeClr val="tx1">
                    <a:lumMod val="65000"/>
                    <a:lumOff val="35000"/>
                  </a:schemeClr>
                </a:solidFill>
              </a:rPr>
              <a:t>orderi</a:t>
            </a:r>
          </a:p>
          <a:p>
            <a:pPr>
              <a:buFont typeface="Arial" pitchFamily="34" charset="0"/>
              <a:buChar char="•"/>
            </a:pPr>
            <a:r>
              <a:rPr lang="ru-RU" dirty="0" smtClean="0">
                <a:solidFill>
                  <a:schemeClr val="tx1">
                    <a:lumMod val="65000"/>
                    <a:lumOff val="35000"/>
                  </a:schemeClr>
                </a:solidFill>
              </a:rPr>
              <a:t> </a:t>
            </a:r>
            <a:r>
              <a:rPr lang="lv-LV" dirty="0" smtClean="0">
                <a:solidFill>
                  <a:schemeClr val="tx1">
                    <a:lumMod val="65000"/>
                    <a:lumOff val="35000"/>
                  </a:schemeClr>
                </a:solidFill>
              </a:rPr>
              <a:t>Faktūrrēķini</a:t>
            </a:r>
          </a:p>
          <a:p>
            <a:pPr>
              <a:buFont typeface="Arial" pitchFamily="34" charset="0"/>
              <a:buChar char="•"/>
            </a:pPr>
            <a:r>
              <a:rPr lang="ru-RU" dirty="0" smtClean="0">
                <a:solidFill>
                  <a:schemeClr val="tx1">
                    <a:lumMod val="65000"/>
                    <a:lumOff val="35000"/>
                  </a:schemeClr>
                </a:solidFill>
              </a:rPr>
              <a:t> </a:t>
            </a:r>
            <a:r>
              <a:rPr lang="en-US" dirty="0" err="1">
                <a:solidFill>
                  <a:schemeClr val="tx1">
                    <a:lumMod val="65000"/>
                    <a:lumOff val="35000"/>
                  </a:schemeClr>
                </a:solidFill>
              </a:rPr>
              <a:t>Avansa</a:t>
            </a:r>
            <a:r>
              <a:rPr lang="en-US" dirty="0">
                <a:solidFill>
                  <a:schemeClr val="tx1">
                    <a:lumMod val="65000"/>
                    <a:lumOff val="35000"/>
                  </a:schemeClr>
                </a:solidFill>
              </a:rPr>
              <a:t> </a:t>
            </a:r>
            <a:r>
              <a:rPr lang="en-US" dirty="0" err="1">
                <a:solidFill>
                  <a:schemeClr val="tx1">
                    <a:lumMod val="65000"/>
                    <a:lumOff val="35000"/>
                  </a:schemeClr>
                </a:solidFill>
              </a:rPr>
              <a:t>atskaites</a:t>
            </a:r>
            <a:endParaRPr lang="lv-LV" dirty="0">
              <a:solidFill>
                <a:schemeClr val="tx1">
                  <a:lumMod val="65000"/>
                  <a:lumOff val="35000"/>
                </a:schemeClr>
              </a:solidFill>
            </a:endParaRPr>
          </a:p>
        </p:txBody>
      </p:sp>
      <p:sp>
        <p:nvSpPr>
          <p:cNvPr id="11" name="TextBox 10"/>
          <p:cNvSpPr txBox="1"/>
          <p:nvPr/>
        </p:nvSpPr>
        <p:spPr>
          <a:xfrm>
            <a:off x="395536" y="3212976"/>
            <a:ext cx="3096344" cy="646331"/>
          </a:xfrm>
          <a:prstGeom prst="rect">
            <a:avLst/>
          </a:prstGeom>
          <a:noFill/>
        </p:spPr>
        <p:txBody>
          <a:bodyPr wrap="square" rtlCol="0">
            <a:spAutoFit/>
          </a:bodyPr>
          <a:lstStyle/>
          <a:p>
            <a:pPr>
              <a:buFont typeface="Arial" pitchFamily="34" charset="0"/>
              <a:buChar char="•"/>
            </a:pPr>
            <a:r>
              <a:rPr lang="lv-LV" dirty="0" smtClean="0">
                <a:solidFill>
                  <a:schemeClr val="tx1">
                    <a:lumMod val="65000"/>
                    <a:lumOff val="35000"/>
                  </a:schemeClr>
                </a:solidFill>
              </a:rPr>
              <a:t> Saglabājot dokumentu, tiek veidota saimnieciska operācija</a:t>
            </a:r>
            <a:r>
              <a:rPr lang="ru-RU" dirty="0" smtClean="0">
                <a:solidFill>
                  <a:schemeClr val="tx1">
                    <a:lumMod val="65000"/>
                    <a:lumOff val="35000"/>
                  </a:schemeClr>
                </a:solidFill>
              </a:rPr>
              <a:t> </a:t>
            </a:r>
            <a:endParaRPr lang="lv-LV" dirty="0" smtClean="0">
              <a:solidFill>
                <a:schemeClr val="tx1">
                  <a:lumMod val="65000"/>
                  <a:lumOff val="35000"/>
                </a:schemeClr>
              </a:solidFill>
            </a:endParaRPr>
          </a:p>
        </p:txBody>
      </p:sp>
      <p:sp>
        <p:nvSpPr>
          <p:cNvPr id="12" name="TextBox 11"/>
          <p:cNvSpPr txBox="1"/>
          <p:nvPr/>
        </p:nvSpPr>
        <p:spPr>
          <a:xfrm>
            <a:off x="395536" y="4509120"/>
            <a:ext cx="3096344" cy="923330"/>
          </a:xfrm>
          <a:prstGeom prst="rect">
            <a:avLst/>
          </a:prstGeom>
          <a:noFill/>
        </p:spPr>
        <p:txBody>
          <a:bodyPr wrap="square" rtlCol="0">
            <a:spAutoFit/>
          </a:bodyPr>
          <a:lstStyle/>
          <a:p>
            <a:pPr>
              <a:buFont typeface="Arial" pitchFamily="34" charset="0"/>
              <a:buChar char="•"/>
            </a:pPr>
            <a:r>
              <a:rPr lang="lv-LV" dirty="0" smtClean="0">
                <a:solidFill>
                  <a:schemeClr val="tx1">
                    <a:lumMod val="65000"/>
                    <a:lumOff val="35000"/>
                  </a:schemeClr>
                </a:solidFill>
              </a:rPr>
              <a:t> Pāreja no dokumenta uz saimniecisko operāciju un atpakaļ</a:t>
            </a:r>
            <a:endParaRPr lang="lv-LV"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linds(horizontal)">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blinds(horizontal)">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blinds(horizontal)">
                                      <p:cBhvr>
                                        <p:cTn id="2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lv-LV" sz="4000" b="1" u="sng" dirty="0" smtClean="0">
                <a:solidFill>
                  <a:schemeClr val="tx1">
                    <a:lumMod val="65000"/>
                    <a:lumOff val="35000"/>
                  </a:schemeClr>
                </a:solidFill>
              </a:rPr>
              <a:t>FINANŠU PĀRSKATS</a:t>
            </a:r>
            <a:r>
              <a:rPr lang="ru-RU" sz="2000" dirty="0" smtClean="0">
                <a:solidFill>
                  <a:schemeClr val="tx1">
                    <a:lumMod val="65000"/>
                    <a:lumOff val="35000"/>
                  </a:schemeClr>
                </a:solidFill>
              </a:rPr>
              <a:t/>
            </a:r>
            <a:br>
              <a:rPr lang="ru-RU" sz="2000" dirty="0" smtClean="0">
                <a:solidFill>
                  <a:schemeClr val="tx1">
                    <a:lumMod val="65000"/>
                    <a:lumOff val="35000"/>
                  </a:schemeClr>
                </a:solidFill>
              </a:rPr>
            </a:br>
            <a:r>
              <a:rPr lang="lv-LV" sz="2800" dirty="0" smtClean="0">
                <a:solidFill>
                  <a:schemeClr val="tx1">
                    <a:lumMod val="65000"/>
                    <a:lumOff val="35000"/>
                  </a:schemeClr>
                </a:solidFill>
              </a:rPr>
              <a:t>Saimnieciskās operācijas</a:t>
            </a:r>
            <a:endParaRPr lang="lv-LV" sz="2800" dirty="0">
              <a:solidFill>
                <a:schemeClr val="tx1">
                  <a:lumMod val="65000"/>
                  <a:lumOff val="35000"/>
                </a:schemeClr>
              </a:solidFill>
            </a:endParaRPr>
          </a:p>
        </p:txBody>
      </p:sp>
      <p:sp>
        <p:nvSpPr>
          <p:cNvPr id="3" name="Content Placeholder 2"/>
          <p:cNvSpPr>
            <a:spLocks noGrp="1"/>
          </p:cNvSpPr>
          <p:nvPr>
            <p:ph idx="1"/>
          </p:nvPr>
        </p:nvSpPr>
        <p:spPr>
          <a:xfrm>
            <a:off x="457200" y="1289805"/>
            <a:ext cx="2242592" cy="5073427"/>
          </a:xfrm>
        </p:spPr>
        <p:txBody>
          <a:bodyPr/>
          <a:lstStyle/>
          <a:p>
            <a:endParaRPr lang="lv-LV" sz="1800" dirty="0" smtClean="0">
              <a:solidFill>
                <a:schemeClr val="tx1">
                  <a:lumMod val="65000"/>
                  <a:lumOff val="35000"/>
                </a:schemeClr>
              </a:solidFill>
            </a:endParaRPr>
          </a:p>
          <a:p>
            <a:r>
              <a:rPr lang="lv-LV" sz="1800" dirty="0">
                <a:solidFill>
                  <a:schemeClr val="tx1">
                    <a:lumMod val="65000"/>
                    <a:lumOff val="35000"/>
                  </a:schemeClr>
                </a:solidFill>
              </a:rPr>
              <a:t>Tiek sadalīti grupās, kuras tiek attēlotas kā koka </a:t>
            </a:r>
            <a:r>
              <a:rPr lang="lv-LV" sz="1800" dirty="0" smtClean="0">
                <a:solidFill>
                  <a:schemeClr val="tx1">
                    <a:lumMod val="65000"/>
                    <a:lumOff val="35000"/>
                  </a:schemeClr>
                </a:solidFill>
              </a:rPr>
              <a:t>formas</a:t>
            </a:r>
          </a:p>
          <a:p>
            <a:r>
              <a:rPr lang="lv-LV" sz="1800" dirty="0" smtClean="0">
                <a:solidFill>
                  <a:schemeClr val="tx1">
                    <a:lumMod val="65000"/>
                    <a:lumOff val="35000"/>
                  </a:schemeClr>
                </a:solidFill>
              </a:rPr>
              <a:t>Tiek veidotas uz operatīvo dokumentu bāzes</a:t>
            </a:r>
            <a:endParaRPr lang="ru-RU" sz="1800" dirty="0" smtClean="0">
              <a:solidFill>
                <a:schemeClr val="tx1">
                  <a:lumMod val="65000"/>
                  <a:lumOff val="35000"/>
                </a:schemeClr>
              </a:solidFill>
            </a:endParaRPr>
          </a:p>
          <a:p>
            <a:r>
              <a:rPr lang="lv-LV" sz="1800" dirty="0" smtClean="0">
                <a:solidFill>
                  <a:schemeClr val="tx1">
                    <a:lumMod val="65000"/>
                    <a:lumOff val="35000"/>
                  </a:schemeClr>
                </a:solidFill>
              </a:rPr>
              <a:t>Tipisko operāciju apraksts izmantots ievadei</a:t>
            </a:r>
            <a:endParaRPr lang="ru-RU" sz="1800" dirty="0" smtClean="0">
              <a:solidFill>
                <a:schemeClr val="tx1">
                  <a:lumMod val="65000"/>
                  <a:lumOff val="35000"/>
                </a:schemeClr>
              </a:solidFill>
            </a:endParaRPr>
          </a:p>
          <a:p>
            <a:r>
              <a:rPr lang="lv-LV" sz="1800" dirty="0" smtClean="0">
                <a:solidFill>
                  <a:schemeClr val="tx1">
                    <a:lumMod val="65000"/>
                    <a:lumOff val="35000"/>
                  </a:schemeClr>
                </a:solidFill>
              </a:rPr>
              <a:t>Manuālā ievade</a:t>
            </a:r>
            <a:endParaRPr lang="ru-RU" sz="1800" dirty="0" smtClean="0">
              <a:solidFill>
                <a:schemeClr val="tx1">
                  <a:lumMod val="65000"/>
                  <a:lumOff val="35000"/>
                </a:schemeClr>
              </a:solidFill>
            </a:endParaRPr>
          </a:p>
          <a:p>
            <a:endParaRPr lang="lv-LV" dirty="0">
              <a:solidFill>
                <a:schemeClr val="tx1">
                  <a:lumMod val="65000"/>
                  <a:lumOff val="35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2915816" y="1217797"/>
            <a:ext cx="6037499" cy="331236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491880" y="2225909"/>
            <a:ext cx="5379924" cy="352839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914675" y="3378037"/>
            <a:ext cx="6012395" cy="30963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par>
                                <p:cTn id="20" presetID="3" presetClass="entr" presetSubtype="1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linds(horizontal)">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blinds(horizontal)">
                                      <p:cBhvr>
                                        <p:cTn id="27" dur="500"/>
                                        <p:tgtEl>
                                          <p:spTgt spid="20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blinds(horizontal)">
                                      <p:cBhvr>
                                        <p:cTn id="3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8232"/>
            <a:ext cx="2170584" cy="4525963"/>
          </a:xfrm>
        </p:spPr>
        <p:txBody>
          <a:bodyPr>
            <a:normAutofit/>
          </a:bodyPr>
          <a:lstStyle/>
          <a:p>
            <a:r>
              <a:rPr lang="lv-LV" sz="1800" dirty="0" smtClean="0">
                <a:solidFill>
                  <a:schemeClr val="tx1">
                    <a:lumMod val="65000"/>
                    <a:lumOff val="35000"/>
                  </a:schemeClr>
                </a:solidFill>
              </a:rPr>
              <a:t>Neapmaksāto dokumentu </a:t>
            </a:r>
            <a:r>
              <a:rPr lang="lv-LV" sz="1800" dirty="0" smtClean="0">
                <a:solidFill>
                  <a:schemeClr val="tx1">
                    <a:lumMod val="65000"/>
                    <a:lumOff val="35000"/>
                  </a:schemeClr>
                </a:solidFill>
              </a:rPr>
              <a:t>saraksts</a:t>
            </a:r>
            <a:endParaRPr lang="ru-RU" sz="1800" dirty="0" smtClean="0">
              <a:solidFill>
                <a:schemeClr val="tx1">
                  <a:lumMod val="65000"/>
                  <a:lumOff val="35000"/>
                </a:schemeClr>
              </a:solidFill>
            </a:endParaRPr>
          </a:p>
          <a:p>
            <a:r>
              <a:rPr lang="en-US" sz="1800" dirty="0" err="1">
                <a:solidFill>
                  <a:schemeClr val="tx1">
                    <a:lumMod val="65000"/>
                    <a:lumOff val="35000"/>
                  </a:schemeClr>
                </a:solidFill>
              </a:rPr>
              <a:t>Ārvalstu</a:t>
            </a:r>
            <a:r>
              <a:rPr lang="en-US" sz="1800" dirty="0">
                <a:solidFill>
                  <a:schemeClr val="tx1">
                    <a:lumMod val="65000"/>
                    <a:lumOff val="35000"/>
                  </a:schemeClr>
                </a:solidFill>
              </a:rPr>
              <a:t> </a:t>
            </a:r>
            <a:r>
              <a:rPr lang="en-US" sz="1800" dirty="0" err="1">
                <a:solidFill>
                  <a:schemeClr val="tx1">
                    <a:lumMod val="65000"/>
                    <a:lumOff val="35000"/>
                  </a:schemeClr>
                </a:solidFill>
              </a:rPr>
              <a:t>valūtas</a:t>
            </a:r>
            <a:r>
              <a:rPr lang="en-US" sz="1800" dirty="0">
                <a:solidFill>
                  <a:schemeClr val="tx1">
                    <a:lumMod val="65000"/>
                    <a:lumOff val="35000"/>
                  </a:schemeClr>
                </a:solidFill>
              </a:rPr>
              <a:t> </a:t>
            </a:r>
            <a:r>
              <a:rPr lang="en-US" sz="1800" dirty="0" err="1">
                <a:solidFill>
                  <a:schemeClr val="tx1">
                    <a:lumMod val="65000"/>
                    <a:lumOff val="35000"/>
                  </a:schemeClr>
                </a:solidFill>
              </a:rPr>
              <a:t>konvertācija</a:t>
            </a:r>
            <a:endParaRPr lang="en-US" sz="1800" dirty="0">
              <a:solidFill>
                <a:schemeClr val="tx1">
                  <a:lumMod val="65000"/>
                  <a:lumOff val="35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2843808" y="1340768"/>
            <a:ext cx="5976664" cy="338437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843808" y="2348880"/>
            <a:ext cx="5965927" cy="3932088"/>
          </a:xfrm>
          <a:prstGeom prst="rect">
            <a:avLst/>
          </a:prstGeom>
          <a:noFill/>
          <a:ln w="9525">
            <a:noFill/>
            <a:miter lim="800000"/>
            <a:headEnd/>
            <a:tailEnd/>
          </a:ln>
        </p:spPr>
      </p:pic>
      <p:sp>
        <p:nvSpPr>
          <p:cNvPr id="7" name="Title 1"/>
          <p:cNvSpPr txBox="1">
            <a:spLocks/>
          </p:cNvSpPr>
          <p:nvPr/>
        </p:nvSpPr>
        <p:spPr>
          <a:xfrm>
            <a:off x="457200" y="274638"/>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4000" b="1" u="sng" dirty="0" smtClean="0">
                <a:solidFill>
                  <a:schemeClr val="tx1">
                    <a:lumMod val="65000"/>
                    <a:lumOff val="35000"/>
                  </a:schemeClr>
                </a:solidFill>
              </a:rPr>
              <a:t>FINANŠU PĀRSKATS</a:t>
            </a:r>
            <a:r>
              <a:rPr lang="ru-RU" sz="2000" dirty="0" smtClean="0">
                <a:solidFill>
                  <a:schemeClr val="tx1">
                    <a:lumMod val="65000"/>
                    <a:lumOff val="35000"/>
                  </a:schemeClr>
                </a:solidFill>
              </a:rPr>
              <a:t/>
            </a:r>
            <a:br>
              <a:rPr lang="ru-RU" sz="2000" dirty="0" smtClean="0">
                <a:solidFill>
                  <a:schemeClr val="tx1">
                    <a:lumMod val="65000"/>
                    <a:lumOff val="35000"/>
                  </a:schemeClr>
                </a:solidFill>
              </a:rPr>
            </a:br>
            <a:r>
              <a:rPr lang="lv-LV" sz="2800" dirty="0" smtClean="0">
                <a:solidFill>
                  <a:schemeClr val="tx1">
                    <a:lumMod val="65000"/>
                    <a:lumOff val="35000"/>
                  </a:schemeClr>
                </a:solidFill>
              </a:rPr>
              <a:t>Saimnieciskās operācijas (2)</a:t>
            </a:r>
            <a:endParaRPr lang="lv-LV" sz="2800"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linds(horizont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blinds(horizontal)">
                                      <p:cBhvr>
                                        <p:cTn id="15" dur="500"/>
                                        <p:tgtEl>
                                          <p:spTgt spid="307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lv-LV" sz="4000" b="1" u="sng" dirty="0" smtClean="0">
                <a:solidFill>
                  <a:schemeClr val="tx1">
                    <a:lumMod val="65000"/>
                    <a:lumOff val="35000"/>
                  </a:schemeClr>
                </a:solidFill>
              </a:rPr>
              <a:t>FINANŠU PĀRSKATS</a:t>
            </a:r>
            <a:r>
              <a:rPr lang="ru-RU" sz="2000" dirty="0" smtClean="0">
                <a:solidFill>
                  <a:schemeClr val="tx1">
                    <a:lumMod val="65000"/>
                    <a:lumOff val="35000"/>
                  </a:schemeClr>
                </a:solidFill>
              </a:rPr>
              <a:t/>
            </a:r>
            <a:br>
              <a:rPr lang="ru-RU" sz="2000" dirty="0" smtClean="0">
                <a:solidFill>
                  <a:schemeClr val="tx1">
                    <a:lumMod val="65000"/>
                    <a:lumOff val="35000"/>
                  </a:schemeClr>
                </a:solidFill>
              </a:rPr>
            </a:br>
            <a:r>
              <a:rPr lang="lv-LV" sz="2800" dirty="0" smtClean="0">
                <a:solidFill>
                  <a:schemeClr val="tx1">
                    <a:lumMod val="65000"/>
                    <a:lumOff val="35000"/>
                  </a:schemeClr>
                </a:solidFill>
              </a:rPr>
              <a:t>Kontējumu žurnāls</a:t>
            </a:r>
            <a:endParaRPr lang="lv-LV" sz="2800" dirty="0">
              <a:solidFill>
                <a:schemeClr val="tx1">
                  <a:lumMod val="65000"/>
                  <a:lumOff val="35000"/>
                </a:schemeClr>
              </a:solidFill>
            </a:endParaRPr>
          </a:p>
        </p:txBody>
      </p:sp>
      <p:sp>
        <p:nvSpPr>
          <p:cNvPr id="3" name="Content Placeholder 2"/>
          <p:cNvSpPr>
            <a:spLocks noGrp="1"/>
          </p:cNvSpPr>
          <p:nvPr>
            <p:ph idx="1"/>
          </p:nvPr>
        </p:nvSpPr>
        <p:spPr>
          <a:xfrm>
            <a:off x="467544" y="1844824"/>
            <a:ext cx="2026568" cy="4421088"/>
          </a:xfrm>
        </p:spPr>
        <p:txBody>
          <a:bodyPr>
            <a:normAutofit/>
          </a:bodyPr>
          <a:lstStyle/>
          <a:p>
            <a:r>
              <a:rPr lang="lv-LV" sz="1800" dirty="0" smtClean="0">
                <a:solidFill>
                  <a:schemeClr val="tx1">
                    <a:lumMod val="65000"/>
                    <a:lumOff val="35000"/>
                  </a:schemeClr>
                </a:solidFill>
              </a:rPr>
              <a:t>Kontējumu saraksts pēc filtra</a:t>
            </a:r>
            <a:endParaRPr lang="ru-RU" sz="1800" dirty="0" smtClean="0">
              <a:solidFill>
                <a:schemeClr val="tx1">
                  <a:lumMod val="65000"/>
                  <a:lumOff val="35000"/>
                </a:schemeClr>
              </a:solidFill>
            </a:endParaRPr>
          </a:p>
          <a:p>
            <a:r>
              <a:rPr lang="lv-LV" sz="1800" dirty="0" smtClean="0">
                <a:solidFill>
                  <a:schemeClr val="tx1">
                    <a:lumMod val="65000"/>
                    <a:lumOff val="35000"/>
                  </a:schemeClr>
                </a:solidFill>
              </a:rPr>
              <a:t>Kontu analītiska uzskaite</a:t>
            </a:r>
            <a:endParaRPr lang="ru-RU" sz="1800" dirty="0" smtClean="0">
              <a:solidFill>
                <a:schemeClr val="tx1">
                  <a:lumMod val="65000"/>
                  <a:lumOff val="35000"/>
                </a:schemeClr>
              </a:solidFill>
            </a:endParaRPr>
          </a:p>
          <a:p>
            <a:r>
              <a:rPr lang="lv-LV" sz="1800" dirty="0" smtClean="0">
                <a:solidFill>
                  <a:schemeClr val="tx1">
                    <a:lumMod val="65000"/>
                    <a:lumOff val="35000"/>
                  </a:schemeClr>
                </a:solidFill>
              </a:rPr>
              <a:t>Pāreja saimnieciskajā operācijā</a:t>
            </a:r>
            <a:endParaRPr lang="ru-RU" sz="1800" dirty="0" smtClean="0">
              <a:solidFill>
                <a:schemeClr val="tx1">
                  <a:lumMod val="65000"/>
                  <a:lumOff val="35000"/>
                </a:schemeClr>
              </a:solidFill>
            </a:endParaRPr>
          </a:p>
          <a:p>
            <a:endParaRPr lang="lv-LV" sz="1800" dirty="0">
              <a:solidFill>
                <a:schemeClr val="tx1">
                  <a:lumMod val="65000"/>
                  <a:lumOff val="35000"/>
                </a:scheme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2555776" y="1268760"/>
            <a:ext cx="6234525" cy="3888432"/>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2555776" y="3573016"/>
            <a:ext cx="6264696" cy="1944216"/>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3563888" y="3068960"/>
            <a:ext cx="5246538" cy="36023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linds(horizontal)">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101"/>
                                        </p:tgtEl>
                                        <p:attrNameLst>
                                          <p:attrName>style.visibility</p:attrName>
                                        </p:attrNameLst>
                                      </p:cBhvr>
                                      <p:to>
                                        <p:strVal val="visible"/>
                                      </p:to>
                                    </p:set>
                                    <p:animEffect transition="in" filter="blinds(horizontal)">
                                      <p:cBhvr>
                                        <p:cTn id="24"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lv-LV" sz="4000" b="1" u="sng" dirty="0">
                <a:solidFill>
                  <a:schemeClr val="tx1">
                    <a:lumMod val="65000"/>
                    <a:lumOff val="35000"/>
                  </a:schemeClr>
                </a:solidFill>
              </a:rPr>
              <a:t>FINANŠU PĀRSKATS</a:t>
            </a:r>
            <a:r>
              <a:rPr lang="ru-RU" sz="2000" dirty="0" smtClean="0">
                <a:solidFill>
                  <a:schemeClr val="tx1">
                    <a:lumMod val="65000"/>
                    <a:lumOff val="35000"/>
                  </a:schemeClr>
                </a:solidFill>
              </a:rPr>
              <a:t/>
            </a:r>
            <a:br>
              <a:rPr lang="ru-RU" sz="2000" dirty="0" smtClean="0">
                <a:solidFill>
                  <a:schemeClr val="tx1">
                    <a:lumMod val="65000"/>
                    <a:lumOff val="35000"/>
                  </a:schemeClr>
                </a:solidFill>
              </a:rPr>
            </a:br>
            <a:r>
              <a:rPr lang="lv-LV" sz="3100" dirty="0" smtClean="0">
                <a:solidFill>
                  <a:schemeClr val="tx1">
                    <a:lumMod val="65000"/>
                    <a:lumOff val="35000"/>
                  </a:schemeClr>
                </a:solidFill>
              </a:rPr>
              <a:t>Grāmatvedības atskaites</a:t>
            </a:r>
            <a:endParaRPr lang="lv-LV" sz="3100" dirty="0">
              <a:solidFill>
                <a:schemeClr val="tx1">
                  <a:lumMod val="65000"/>
                  <a:lumOff val="35000"/>
                </a:schemeClr>
              </a:solidFill>
            </a:endParaRPr>
          </a:p>
        </p:txBody>
      </p:sp>
      <p:sp>
        <p:nvSpPr>
          <p:cNvPr id="3" name="Content Placeholder 2"/>
          <p:cNvSpPr>
            <a:spLocks noGrp="1"/>
          </p:cNvSpPr>
          <p:nvPr>
            <p:ph idx="1"/>
          </p:nvPr>
        </p:nvSpPr>
        <p:spPr>
          <a:xfrm>
            <a:off x="457200" y="1412776"/>
            <a:ext cx="2314600" cy="5001419"/>
          </a:xfrm>
        </p:spPr>
        <p:txBody>
          <a:bodyPr>
            <a:normAutofit/>
          </a:bodyPr>
          <a:lstStyle/>
          <a:p>
            <a:r>
              <a:rPr lang="lv-LV" sz="1800" dirty="0" smtClean="0">
                <a:solidFill>
                  <a:schemeClr val="tx1">
                    <a:lumMod val="65000"/>
                    <a:lumOff val="35000"/>
                  </a:schemeClr>
                </a:solidFill>
              </a:rPr>
              <a:t>Kases grāmata</a:t>
            </a:r>
            <a:r>
              <a:rPr lang="ru-RU" sz="1800" dirty="0" smtClean="0">
                <a:solidFill>
                  <a:schemeClr val="tx1">
                    <a:lumMod val="65000"/>
                    <a:lumOff val="35000"/>
                  </a:schemeClr>
                </a:solidFill>
              </a:rPr>
              <a:t>, </a:t>
            </a:r>
            <a:r>
              <a:rPr lang="lv-LV" sz="1800" dirty="0" smtClean="0">
                <a:solidFill>
                  <a:schemeClr val="tx1">
                    <a:lumMod val="65000"/>
                    <a:lumOff val="35000"/>
                  </a:schemeClr>
                </a:solidFill>
              </a:rPr>
              <a:t>konta apgrozījums</a:t>
            </a:r>
            <a:r>
              <a:rPr lang="ru-RU" sz="1800" dirty="0" smtClean="0">
                <a:solidFill>
                  <a:schemeClr val="tx1">
                    <a:lumMod val="65000"/>
                    <a:lumOff val="35000"/>
                  </a:schemeClr>
                </a:solidFill>
              </a:rPr>
              <a:t>, </a:t>
            </a:r>
            <a:r>
              <a:rPr lang="en-US" sz="1800" dirty="0" err="1">
                <a:solidFill>
                  <a:schemeClr val="tx1">
                    <a:lumMod val="65000"/>
                    <a:lumOff val="35000"/>
                  </a:schemeClr>
                </a:solidFill>
              </a:rPr>
              <a:t>grāmatvedības</a:t>
            </a:r>
            <a:r>
              <a:rPr lang="en-US" sz="1800" dirty="0">
                <a:solidFill>
                  <a:schemeClr val="tx1">
                    <a:lumMod val="65000"/>
                    <a:lumOff val="35000"/>
                  </a:schemeClr>
                </a:solidFill>
              </a:rPr>
              <a:t> </a:t>
            </a:r>
            <a:r>
              <a:rPr lang="en-US" sz="1800" dirty="0" err="1" smtClean="0">
                <a:solidFill>
                  <a:schemeClr val="tx1">
                    <a:lumMod val="65000"/>
                    <a:lumOff val="35000"/>
                  </a:schemeClr>
                </a:solidFill>
              </a:rPr>
              <a:t>pārskati</a:t>
            </a:r>
            <a:r>
              <a:rPr lang="ru-RU" sz="1800" dirty="0" smtClean="0">
                <a:solidFill>
                  <a:schemeClr val="tx1">
                    <a:lumMod val="65000"/>
                    <a:lumOff val="35000"/>
                  </a:schemeClr>
                </a:solidFill>
              </a:rPr>
              <a:t>, </a:t>
            </a:r>
            <a:r>
              <a:rPr lang="lv-LV" sz="1800" dirty="0">
                <a:solidFill>
                  <a:schemeClr val="tx1">
                    <a:lumMod val="65000"/>
                    <a:lumOff val="35000"/>
                  </a:schemeClr>
                </a:solidFill>
              </a:rPr>
              <a:t>pārbaudes bilance, apgrozāms atlikums</a:t>
            </a:r>
            <a:endParaRPr lang="ru-RU" sz="1800" dirty="0" smtClean="0">
              <a:solidFill>
                <a:schemeClr val="tx1">
                  <a:lumMod val="65000"/>
                  <a:lumOff val="35000"/>
                </a:schemeClr>
              </a:solidFill>
            </a:endParaRPr>
          </a:p>
          <a:p>
            <a:r>
              <a:rPr lang="en-US" sz="1800" dirty="0" err="1">
                <a:solidFill>
                  <a:schemeClr val="tx1">
                    <a:lumMod val="65000"/>
                    <a:lumOff val="35000"/>
                  </a:schemeClr>
                </a:solidFill>
              </a:rPr>
              <a:t>Konfigurējams</a:t>
            </a:r>
            <a:r>
              <a:rPr lang="en-US" sz="1800" dirty="0">
                <a:solidFill>
                  <a:schemeClr val="tx1">
                    <a:lumMod val="65000"/>
                    <a:lumOff val="35000"/>
                  </a:schemeClr>
                </a:solidFill>
              </a:rPr>
              <a:t> </a:t>
            </a:r>
            <a:r>
              <a:rPr lang="en-US" sz="1800" dirty="0" err="1">
                <a:solidFill>
                  <a:schemeClr val="tx1">
                    <a:lumMod val="65000"/>
                    <a:lumOff val="35000"/>
                  </a:schemeClr>
                </a:solidFill>
              </a:rPr>
              <a:t>lietotājam</a:t>
            </a:r>
            <a:endParaRPr lang="en-US" sz="1800" dirty="0">
              <a:solidFill>
                <a:schemeClr val="tx1">
                  <a:lumMod val="65000"/>
                  <a:lumOff val="35000"/>
                </a:schemeClr>
              </a:solidFill>
            </a:endParaRPr>
          </a:p>
          <a:p>
            <a:r>
              <a:rPr lang="en-US" sz="1800" dirty="0" err="1">
                <a:solidFill>
                  <a:schemeClr val="tx1">
                    <a:lumMod val="65000"/>
                    <a:lumOff val="35000"/>
                  </a:schemeClr>
                </a:solidFill>
              </a:rPr>
              <a:t>Atlasīto</a:t>
            </a:r>
            <a:r>
              <a:rPr lang="en-US" sz="1800" dirty="0">
                <a:solidFill>
                  <a:schemeClr val="tx1">
                    <a:lumMod val="65000"/>
                    <a:lumOff val="35000"/>
                  </a:schemeClr>
                </a:solidFill>
              </a:rPr>
              <a:t> </a:t>
            </a:r>
            <a:r>
              <a:rPr lang="en-US" sz="1800" dirty="0" err="1">
                <a:solidFill>
                  <a:schemeClr val="tx1">
                    <a:lumMod val="65000"/>
                    <a:lumOff val="35000"/>
                  </a:schemeClr>
                </a:solidFill>
              </a:rPr>
              <a:t>datu</a:t>
            </a:r>
            <a:r>
              <a:rPr lang="en-US" sz="1800" dirty="0">
                <a:solidFill>
                  <a:schemeClr val="tx1">
                    <a:lumMod val="65000"/>
                    <a:lumOff val="35000"/>
                  </a:schemeClr>
                </a:solidFill>
              </a:rPr>
              <a:t> </a:t>
            </a:r>
            <a:r>
              <a:rPr lang="en-US" sz="1800" dirty="0" err="1" smtClean="0">
                <a:solidFill>
                  <a:schemeClr val="tx1">
                    <a:lumMod val="65000"/>
                    <a:lumOff val="35000"/>
                  </a:schemeClr>
                </a:solidFill>
              </a:rPr>
              <a:t>kopsavilkums</a:t>
            </a:r>
            <a:endParaRPr lang="lv-LV" sz="1800" dirty="0" smtClean="0">
              <a:solidFill>
                <a:schemeClr val="tx1">
                  <a:lumMod val="65000"/>
                  <a:lumOff val="35000"/>
                </a:schemeClr>
              </a:solidFill>
            </a:endParaRPr>
          </a:p>
          <a:p>
            <a:r>
              <a:rPr lang="en-US" sz="1800" dirty="0" err="1">
                <a:solidFill>
                  <a:schemeClr val="tx1">
                    <a:lumMod val="65000"/>
                    <a:lumOff val="35000"/>
                  </a:schemeClr>
                </a:solidFill>
              </a:rPr>
              <a:t>Vairāki</a:t>
            </a:r>
            <a:r>
              <a:rPr lang="en-US" sz="1800" dirty="0">
                <a:solidFill>
                  <a:schemeClr val="tx1">
                    <a:lumMod val="65000"/>
                    <a:lumOff val="35000"/>
                  </a:schemeClr>
                </a:solidFill>
              </a:rPr>
              <a:t> </a:t>
            </a:r>
            <a:r>
              <a:rPr lang="en-US" sz="1800" dirty="0" err="1">
                <a:solidFill>
                  <a:schemeClr val="tx1">
                    <a:lumMod val="65000"/>
                    <a:lumOff val="35000"/>
                  </a:schemeClr>
                </a:solidFill>
              </a:rPr>
              <a:t>pārskati</a:t>
            </a:r>
            <a:r>
              <a:rPr lang="en-US" sz="1800" dirty="0">
                <a:solidFill>
                  <a:schemeClr val="tx1">
                    <a:lumMod val="65000"/>
                    <a:lumOff val="35000"/>
                  </a:schemeClr>
                </a:solidFill>
              </a:rPr>
              <a:t> no </a:t>
            </a:r>
            <a:r>
              <a:rPr lang="en-US" sz="1800" dirty="0" err="1">
                <a:solidFill>
                  <a:schemeClr val="tx1">
                    <a:lumMod val="65000"/>
                    <a:lumOff val="35000"/>
                  </a:schemeClr>
                </a:solidFill>
              </a:rPr>
              <a:t>datu</a:t>
            </a:r>
            <a:r>
              <a:rPr lang="en-US" sz="1800" dirty="0">
                <a:solidFill>
                  <a:schemeClr val="tx1">
                    <a:lumMod val="65000"/>
                    <a:lumOff val="35000"/>
                  </a:schemeClr>
                </a:solidFill>
              </a:rPr>
              <a:t> </a:t>
            </a:r>
            <a:r>
              <a:rPr lang="en-US" sz="1800" dirty="0" err="1">
                <a:solidFill>
                  <a:schemeClr val="tx1">
                    <a:lumMod val="65000"/>
                    <a:lumOff val="35000"/>
                  </a:schemeClr>
                </a:solidFill>
              </a:rPr>
              <a:t>kopas</a:t>
            </a:r>
            <a:endParaRPr lang="en-US" sz="1800" dirty="0">
              <a:solidFill>
                <a:schemeClr val="tx1">
                  <a:lumMod val="65000"/>
                  <a:lumOff val="35000"/>
                </a:schemeClr>
              </a:solidFill>
            </a:endParaRPr>
          </a:p>
        </p:txBody>
      </p:sp>
      <p:pic>
        <p:nvPicPr>
          <p:cNvPr id="5122" name="Picture 2"/>
          <p:cNvPicPr>
            <a:picLocks noChangeAspect="1" noChangeArrowheads="1"/>
          </p:cNvPicPr>
          <p:nvPr/>
        </p:nvPicPr>
        <p:blipFill>
          <a:blip r:embed="rId2" cstate="print"/>
          <a:srcRect/>
          <a:stretch>
            <a:fillRect/>
          </a:stretch>
        </p:blipFill>
        <p:spPr bwMode="auto">
          <a:xfrm>
            <a:off x="2987824" y="1340768"/>
            <a:ext cx="5972175" cy="328612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716016" y="2132856"/>
            <a:ext cx="4141196" cy="3645197"/>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3059832" y="2708920"/>
            <a:ext cx="3403096" cy="3088754"/>
          </a:xfrm>
          <a:prstGeom prst="rect">
            <a:avLst/>
          </a:prstGeom>
          <a:noFill/>
          <a:ln w="9525">
            <a:noFill/>
            <a:miter lim="800000"/>
            <a:headEnd/>
            <a:tailEnd/>
          </a:ln>
        </p:spPr>
      </p:pic>
      <p:pic>
        <p:nvPicPr>
          <p:cNvPr id="5125" name="Picture 5"/>
          <p:cNvPicPr>
            <a:picLocks noChangeAspect="1" noChangeArrowheads="1"/>
          </p:cNvPicPr>
          <p:nvPr/>
        </p:nvPicPr>
        <p:blipFill>
          <a:blip r:embed="rId5" cstate="print"/>
          <a:srcRect/>
          <a:stretch>
            <a:fillRect/>
          </a:stretch>
        </p:blipFill>
        <p:spPr bwMode="auto">
          <a:xfrm>
            <a:off x="2987824" y="3645024"/>
            <a:ext cx="5904656" cy="2921496"/>
          </a:xfrm>
          <a:prstGeom prst="rect">
            <a:avLst/>
          </a:prstGeom>
          <a:noFill/>
          <a:ln w="9525">
            <a:noFill/>
            <a:miter lim="800000"/>
            <a:headEnd/>
            <a:tailEnd/>
          </a:ln>
        </p:spPr>
      </p:pic>
      <p:pic>
        <p:nvPicPr>
          <p:cNvPr id="5126" name="Picture 6"/>
          <p:cNvPicPr>
            <a:picLocks noChangeAspect="1" noChangeArrowheads="1"/>
          </p:cNvPicPr>
          <p:nvPr/>
        </p:nvPicPr>
        <p:blipFill>
          <a:blip r:embed="rId6" cstate="print"/>
          <a:srcRect/>
          <a:stretch>
            <a:fillRect/>
          </a:stretch>
        </p:blipFill>
        <p:spPr bwMode="auto">
          <a:xfrm>
            <a:off x="2915816" y="4077072"/>
            <a:ext cx="6048671" cy="24482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blinds(horizontal)">
                                      <p:cBhvr>
                                        <p:cTn id="19" dur="5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123"/>
                                        </p:tgtEl>
                                        <p:attrNameLst>
                                          <p:attrName>style.visibility</p:attrName>
                                        </p:attrNameLst>
                                      </p:cBhvr>
                                      <p:to>
                                        <p:strVal val="visible"/>
                                      </p:to>
                                    </p:set>
                                    <p:animEffect transition="in" filter="blinds(horizontal)">
                                      <p:cBhvr>
                                        <p:cTn id="24" dur="500"/>
                                        <p:tgtEl>
                                          <p:spTgt spid="512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124"/>
                                        </p:tgtEl>
                                        <p:attrNameLst>
                                          <p:attrName>style.visibility</p:attrName>
                                        </p:attrNameLst>
                                      </p:cBhvr>
                                      <p:to>
                                        <p:strVal val="visible"/>
                                      </p:to>
                                    </p:set>
                                    <p:animEffect transition="in" filter="blinds(horizontal)">
                                      <p:cBhvr>
                                        <p:cTn id="29" dur="500"/>
                                        <p:tgtEl>
                                          <p:spTgt spid="512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5125"/>
                                        </p:tgtEl>
                                        <p:attrNameLst>
                                          <p:attrName>style.visibility</p:attrName>
                                        </p:attrNameLst>
                                      </p:cBhvr>
                                      <p:to>
                                        <p:strVal val="visible"/>
                                      </p:to>
                                    </p:set>
                                    <p:animEffect transition="in" filter="blinds(horizontal)">
                                      <p:cBhvr>
                                        <p:cTn id="34" dur="500"/>
                                        <p:tgtEl>
                                          <p:spTgt spid="512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5126"/>
                                        </p:tgtEl>
                                        <p:attrNameLst>
                                          <p:attrName>style.visibility</p:attrName>
                                        </p:attrNameLst>
                                      </p:cBhvr>
                                      <p:to>
                                        <p:strVal val="visible"/>
                                      </p:to>
                                    </p:set>
                                    <p:animEffect transition="in" filter="blinds(horizontal)">
                                      <p:cBhvr>
                                        <p:cTn id="39"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06090"/>
          </a:xfrm>
        </p:spPr>
        <p:txBody>
          <a:bodyPr>
            <a:normAutofit fontScale="90000"/>
          </a:bodyPr>
          <a:lstStyle/>
          <a:p>
            <a:r>
              <a:rPr lang="lv-LV" sz="4000" b="1" u="sng" dirty="0">
                <a:solidFill>
                  <a:schemeClr val="tx1">
                    <a:lumMod val="65000"/>
                    <a:lumOff val="35000"/>
                  </a:schemeClr>
                </a:solidFill>
              </a:rPr>
              <a:t>FINANŠU PĀRSKATS</a:t>
            </a:r>
            <a:r>
              <a:rPr lang="ru-RU" sz="2000" dirty="0" smtClean="0">
                <a:solidFill>
                  <a:schemeClr val="tx1">
                    <a:lumMod val="65000"/>
                    <a:lumOff val="35000"/>
                  </a:schemeClr>
                </a:solidFill>
              </a:rPr>
              <a:t/>
            </a:r>
            <a:br>
              <a:rPr lang="ru-RU" sz="2000" dirty="0" smtClean="0">
                <a:solidFill>
                  <a:schemeClr val="tx1">
                    <a:lumMod val="65000"/>
                    <a:lumOff val="35000"/>
                  </a:schemeClr>
                </a:solidFill>
              </a:rPr>
            </a:br>
            <a:r>
              <a:rPr lang="lv-LV" sz="3600" dirty="0" err="1" smtClean="0">
                <a:solidFill>
                  <a:schemeClr val="tx1">
                    <a:lumMod val="65000"/>
                    <a:lumOff val="35000"/>
                  </a:schemeClr>
                </a:solidFill>
              </a:rPr>
              <a:t>Pi</a:t>
            </a:r>
            <a:r>
              <a:rPr lang="en-US" sz="3600" dirty="0" err="1" smtClean="0">
                <a:solidFill>
                  <a:schemeClr val="tx1">
                    <a:lumMod val="65000"/>
                    <a:lumOff val="35000"/>
                  </a:schemeClr>
                </a:solidFill>
              </a:rPr>
              <a:t>evienotās</a:t>
            </a:r>
            <a:r>
              <a:rPr lang="en-US" sz="3600" dirty="0" smtClean="0">
                <a:solidFill>
                  <a:schemeClr val="tx1">
                    <a:lumMod val="65000"/>
                    <a:lumOff val="35000"/>
                  </a:schemeClr>
                </a:solidFill>
              </a:rPr>
              <a:t> </a:t>
            </a:r>
            <a:r>
              <a:rPr lang="en-US" sz="3600" dirty="0" err="1">
                <a:solidFill>
                  <a:schemeClr val="tx1">
                    <a:lumMod val="65000"/>
                    <a:lumOff val="35000"/>
                  </a:schemeClr>
                </a:solidFill>
              </a:rPr>
              <a:t>vērtības</a:t>
            </a:r>
            <a:r>
              <a:rPr lang="en-US" sz="3600" dirty="0">
                <a:solidFill>
                  <a:schemeClr val="tx1">
                    <a:lumMod val="65000"/>
                    <a:lumOff val="35000"/>
                  </a:schemeClr>
                </a:solidFill>
              </a:rPr>
              <a:t> </a:t>
            </a:r>
            <a:r>
              <a:rPr lang="en-US" sz="3600" dirty="0" err="1" smtClean="0">
                <a:solidFill>
                  <a:schemeClr val="tx1">
                    <a:lumMod val="65000"/>
                    <a:lumOff val="35000"/>
                  </a:schemeClr>
                </a:solidFill>
              </a:rPr>
              <a:t>nodok</a:t>
            </a:r>
            <a:r>
              <a:rPr lang="lv-LV" sz="3600" dirty="0" err="1" smtClean="0">
                <a:solidFill>
                  <a:schemeClr val="tx1">
                    <a:lumMod val="65000"/>
                    <a:lumOff val="35000"/>
                  </a:schemeClr>
                </a:solidFill>
              </a:rPr>
              <a:t>ļu</a:t>
            </a:r>
            <a:r>
              <a:rPr lang="lv-LV" sz="3600" dirty="0" smtClean="0">
                <a:solidFill>
                  <a:schemeClr val="tx1">
                    <a:lumMod val="65000"/>
                    <a:lumOff val="35000"/>
                  </a:schemeClr>
                </a:solidFill>
              </a:rPr>
              <a:t> atskaites</a:t>
            </a:r>
            <a:endParaRPr lang="lv-LV" sz="3600" dirty="0">
              <a:solidFill>
                <a:schemeClr val="tx1">
                  <a:lumMod val="65000"/>
                  <a:lumOff val="35000"/>
                </a:schemeClr>
              </a:solidFill>
            </a:endParaRPr>
          </a:p>
        </p:txBody>
      </p:sp>
      <p:sp>
        <p:nvSpPr>
          <p:cNvPr id="3" name="Content Placeholder 2"/>
          <p:cNvSpPr>
            <a:spLocks noGrp="1"/>
          </p:cNvSpPr>
          <p:nvPr>
            <p:ph idx="1"/>
          </p:nvPr>
        </p:nvSpPr>
        <p:spPr>
          <a:xfrm>
            <a:off x="457200" y="1340768"/>
            <a:ext cx="2314600" cy="5073427"/>
          </a:xfrm>
        </p:spPr>
        <p:txBody>
          <a:bodyPr>
            <a:normAutofit lnSpcReduction="10000"/>
          </a:bodyPr>
          <a:lstStyle/>
          <a:p>
            <a:r>
              <a:rPr lang="lv-LV" sz="1800" dirty="0" smtClean="0">
                <a:solidFill>
                  <a:schemeClr val="tx1">
                    <a:lumMod val="65000"/>
                    <a:lumOff val="35000"/>
                  </a:schemeClr>
                </a:solidFill>
              </a:rPr>
              <a:t>Tiek </a:t>
            </a:r>
            <a:r>
              <a:rPr lang="lv-LV" sz="1800" dirty="0">
                <a:solidFill>
                  <a:schemeClr val="tx1">
                    <a:lumMod val="65000"/>
                    <a:lumOff val="35000"/>
                  </a:schemeClr>
                </a:solidFill>
              </a:rPr>
              <a:t>izveidoti uz noteiktu </a:t>
            </a:r>
            <a:r>
              <a:rPr lang="lv-LV" sz="1800" dirty="0" smtClean="0">
                <a:solidFill>
                  <a:schemeClr val="tx1">
                    <a:lumMod val="65000"/>
                    <a:lumOff val="35000"/>
                  </a:schemeClr>
                </a:solidFill>
              </a:rPr>
              <a:t>periodu</a:t>
            </a:r>
            <a:endParaRPr lang="lv-LV" sz="1800" dirty="0">
              <a:solidFill>
                <a:schemeClr val="tx1">
                  <a:lumMod val="65000"/>
                  <a:lumOff val="35000"/>
                </a:schemeClr>
              </a:solidFill>
            </a:endParaRPr>
          </a:p>
          <a:p>
            <a:r>
              <a:rPr lang="lv-LV" sz="1800" dirty="0" smtClean="0">
                <a:solidFill>
                  <a:schemeClr val="tx1">
                    <a:lumMod val="65000"/>
                    <a:lumOff val="35000"/>
                  </a:schemeClr>
                </a:solidFill>
              </a:rPr>
              <a:t>Atskaites </a:t>
            </a:r>
            <a:r>
              <a:rPr lang="lv-LV" sz="1800" dirty="0" smtClean="0">
                <a:solidFill>
                  <a:schemeClr val="tx1">
                    <a:lumMod val="65000"/>
                    <a:lumOff val="35000"/>
                  </a:schemeClr>
                </a:solidFill>
              </a:rPr>
              <a:t>rinda tiek aprakstīta pa operācijām un pa grāmatvedības kontu raksturojumiem </a:t>
            </a:r>
          </a:p>
          <a:p>
            <a:r>
              <a:rPr lang="lv-LV" sz="1800" dirty="0" smtClean="0">
                <a:solidFill>
                  <a:schemeClr val="tx1">
                    <a:lumMod val="65000"/>
                    <a:lumOff val="35000"/>
                  </a:schemeClr>
                </a:solidFill>
              </a:rPr>
              <a:t>Izveidotas atskaites tiek saglabātas failā nodošanai </a:t>
            </a:r>
            <a:r>
              <a:rPr lang="lv-LV" sz="1800" dirty="0" err="1" smtClean="0">
                <a:solidFill>
                  <a:schemeClr val="tx1">
                    <a:lumMod val="65000"/>
                    <a:lumOff val="35000"/>
                  </a:schemeClr>
                </a:solidFill>
              </a:rPr>
              <a:t>VID’ā</a:t>
            </a:r>
            <a:r>
              <a:rPr lang="lv-LV" sz="1800" dirty="0" smtClean="0">
                <a:solidFill>
                  <a:schemeClr val="tx1">
                    <a:lumMod val="65000"/>
                    <a:lumOff val="35000"/>
                  </a:schemeClr>
                </a:solidFill>
              </a:rPr>
              <a:t>, kā arī tās var </a:t>
            </a:r>
            <a:r>
              <a:rPr lang="lv-LV" sz="1800" dirty="0" smtClean="0">
                <a:solidFill>
                  <a:schemeClr val="tx1">
                    <a:lumMod val="65000"/>
                    <a:lumOff val="35000"/>
                  </a:schemeClr>
                </a:solidFill>
              </a:rPr>
              <a:t>drukāt</a:t>
            </a:r>
            <a:endParaRPr lang="lv-LV" sz="1800" dirty="0" smtClean="0">
              <a:solidFill>
                <a:schemeClr val="tx1">
                  <a:lumMod val="65000"/>
                  <a:lumOff val="35000"/>
                </a:schemeClr>
              </a:solidFill>
            </a:endParaRPr>
          </a:p>
          <a:p>
            <a:r>
              <a:rPr lang="lv-LV" sz="1800" dirty="0" smtClean="0">
                <a:solidFill>
                  <a:schemeClr val="tx1">
                    <a:lumMod val="65000"/>
                    <a:lumOff val="35000"/>
                  </a:schemeClr>
                </a:solidFill>
              </a:rPr>
              <a:t>Kontējumu</a:t>
            </a:r>
            <a:r>
              <a:rPr lang="ru-RU" sz="1800" dirty="0" smtClean="0">
                <a:solidFill>
                  <a:schemeClr val="tx1">
                    <a:lumMod val="65000"/>
                    <a:lumOff val="35000"/>
                  </a:schemeClr>
                </a:solidFill>
              </a:rPr>
              <a:t> </a:t>
            </a:r>
            <a:r>
              <a:rPr lang="lv-LV" sz="1800" dirty="0" smtClean="0">
                <a:solidFill>
                  <a:schemeClr val="tx1">
                    <a:lumMod val="65000"/>
                    <a:lumOff val="35000"/>
                  </a:schemeClr>
                </a:solidFill>
              </a:rPr>
              <a:t>skatījums pēc deklarācijas rindām</a:t>
            </a:r>
          </a:p>
        </p:txBody>
      </p:sp>
      <p:pic>
        <p:nvPicPr>
          <p:cNvPr id="6146" name="Picture 2"/>
          <p:cNvPicPr>
            <a:picLocks noChangeAspect="1" noChangeArrowheads="1"/>
          </p:cNvPicPr>
          <p:nvPr/>
        </p:nvPicPr>
        <p:blipFill>
          <a:blip r:embed="rId2" cstate="print"/>
          <a:srcRect/>
          <a:stretch>
            <a:fillRect/>
          </a:stretch>
        </p:blipFill>
        <p:spPr bwMode="auto">
          <a:xfrm>
            <a:off x="2987824" y="1268760"/>
            <a:ext cx="5963672" cy="3528391"/>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771800" y="2132856"/>
            <a:ext cx="6210310" cy="3323828"/>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4355976" y="2492896"/>
            <a:ext cx="4536504" cy="39604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blinds(horizontal)">
                                      <p:cBhvr>
                                        <p:cTn id="28" dur="500"/>
                                        <p:tgtEl>
                                          <p:spTgt spid="614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147"/>
                                        </p:tgtEl>
                                        <p:attrNameLst>
                                          <p:attrName>style.visibility</p:attrName>
                                        </p:attrNameLst>
                                      </p:cBhvr>
                                      <p:to>
                                        <p:strVal val="visible"/>
                                      </p:to>
                                    </p:set>
                                    <p:animEffect transition="in" filter="blinds(horizontal)">
                                      <p:cBhvr>
                                        <p:cTn id="33" dur="500"/>
                                        <p:tgtEl>
                                          <p:spTgt spid="614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6148"/>
                                        </p:tgtEl>
                                        <p:attrNameLst>
                                          <p:attrName>style.visibility</p:attrName>
                                        </p:attrNameLst>
                                      </p:cBhvr>
                                      <p:to>
                                        <p:strVal val="visible"/>
                                      </p:to>
                                    </p:set>
                                    <p:animEffect transition="in" filter="blinds(horizontal)">
                                      <p:cBhvr>
                                        <p:cTn id="38"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1143000"/>
          </a:xfrm>
        </p:spPr>
        <p:txBody>
          <a:bodyPr>
            <a:noAutofit/>
          </a:bodyPr>
          <a:lstStyle/>
          <a:p>
            <a:r>
              <a:rPr lang="lv-LV" sz="3600" dirty="0">
                <a:solidFill>
                  <a:schemeClr val="tx1">
                    <a:lumMod val="65000"/>
                    <a:lumOff val="35000"/>
                  </a:schemeClr>
                </a:solidFill>
                <a:latin typeface="Arial" pitchFamily="34" charset="0"/>
                <a:cs typeface="Arial" pitchFamily="34" charset="0"/>
              </a:rPr>
              <a:t>Uzņēmējdarbības vadības </a:t>
            </a:r>
            <a:r>
              <a:rPr lang="lv-LV" sz="3600" dirty="0" smtClean="0">
                <a:solidFill>
                  <a:schemeClr val="tx1">
                    <a:lumMod val="65000"/>
                    <a:lumOff val="35000"/>
                  </a:schemeClr>
                </a:solidFill>
                <a:latin typeface="Arial" pitchFamily="34" charset="0"/>
                <a:cs typeface="Arial" pitchFamily="34" charset="0"/>
              </a:rPr>
              <a:t>programma</a:t>
            </a:r>
            <a:r>
              <a:rPr lang="ru-RU" sz="3600" dirty="0" smtClean="0">
                <a:solidFill>
                  <a:schemeClr val="tx1">
                    <a:lumMod val="65000"/>
                    <a:lumOff val="35000"/>
                  </a:schemeClr>
                </a:solidFill>
                <a:latin typeface="Arial" pitchFamily="34" charset="0"/>
                <a:cs typeface="Arial" pitchFamily="34" charset="0"/>
              </a:rPr>
              <a:t> </a:t>
            </a:r>
            <a:r>
              <a:rPr lang="lv-LV" sz="3600" dirty="0" smtClean="0">
                <a:solidFill>
                  <a:schemeClr val="tx1">
                    <a:lumMod val="65000"/>
                    <a:lumOff val="35000"/>
                  </a:schemeClr>
                </a:solidFill>
                <a:latin typeface="Arial" pitchFamily="34" charset="0"/>
                <a:cs typeface="Arial" pitchFamily="34" charset="0"/>
              </a:rPr>
              <a:t>GRINS+</a:t>
            </a:r>
            <a:endParaRPr lang="ru-RU" sz="3600"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lv-LV" b="1" dirty="0">
                <a:solidFill>
                  <a:schemeClr val="tx1">
                    <a:lumMod val="65000"/>
                    <a:lumOff val="35000"/>
                  </a:schemeClr>
                </a:solidFill>
                <a:latin typeface="Arial" pitchFamily="34" charset="0"/>
                <a:cs typeface="Arial" pitchFamily="34" charset="0"/>
              </a:rPr>
              <a:t>Radīšanas </a:t>
            </a:r>
            <a:r>
              <a:rPr lang="lv-LV" b="1" dirty="0" smtClean="0">
                <a:solidFill>
                  <a:schemeClr val="tx1">
                    <a:lumMod val="65000"/>
                    <a:lumOff val="35000"/>
                  </a:schemeClr>
                </a:solidFill>
                <a:latin typeface="Arial" pitchFamily="34" charset="0"/>
                <a:cs typeface="Arial" pitchFamily="34" charset="0"/>
              </a:rPr>
              <a:t>mērķis</a:t>
            </a:r>
          </a:p>
          <a:p>
            <a:pPr marL="0" indent="0">
              <a:buNone/>
            </a:pPr>
            <a:r>
              <a:rPr lang="ru-RU" dirty="0" smtClean="0">
                <a:solidFill>
                  <a:schemeClr val="tx1">
                    <a:lumMod val="65000"/>
                    <a:lumOff val="35000"/>
                  </a:schemeClr>
                </a:solidFill>
                <a:latin typeface="Arial" pitchFamily="34" charset="0"/>
                <a:cs typeface="Arial" pitchFamily="34" charset="0"/>
              </a:rPr>
              <a:t/>
            </a:r>
            <a:br>
              <a:rPr lang="ru-RU" dirty="0" smtClean="0">
                <a:solidFill>
                  <a:schemeClr val="tx1">
                    <a:lumMod val="65000"/>
                    <a:lumOff val="35000"/>
                  </a:schemeClr>
                </a:solidFill>
                <a:latin typeface="Arial" pitchFamily="34" charset="0"/>
                <a:cs typeface="Arial" pitchFamily="34" charset="0"/>
              </a:rPr>
            </a:br>
            <a:r>
              <a:rPr lang="ru-RU" dirty="0" smtClean="0">
                <a:solidFill>
                  <a:schemeClr val="tx1">
                    <a:lumMod val="65000"/>
                    <a:lumOff val="35000"/>
                  </a:schemeClr>
                </a:solidFill>
                <a:latin typeface="Arial" pitchFamily="34" charset="0"/>
                <a:cs typeface="Arial" pitchFamily="34" charset="0"/>
              </a:rPr>
              <a:t>1. </a:t>
            </a:r>
            <a:r>
              <a:rPr lang="en-US" dirty="0" err="1">
                <a:solidFill>
                  <a:schemeClr val="tx1">
                    <a:lumMod val="65000"/>
                    <a:lumOff val="35000"/>
                  </a:schemeClr>
                </a:solidFill>
                <a:latin typeface="Arial" pitchFamily="34" charset="0"/>
                <a:cs typeface="Arial" pitchFamily="34" charset="0"/>
              </a:rPr>
              <a:t>Spēja</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strādāt</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ar</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lielu</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datu</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apjomu</a:t>
            </a:r>
            <a:endParaRPr lang="en-US" dirty="0">
              <a:solidFill>
                <a:schemeClr val="tx1">
                  <a:lumMod val="65000"/>
                  <a:lumOff val="35000"/>
                </a:schemeClr>
              </a:solidFill>
              <a:latin typeface="Arial" pitchFamily="34" charset="0"/>
              <a:cs typeface="Arial" pitchFamily="34" charset="0"/>
            </a:endParaRPr>
          </a:p>
          <a:p>
            <a:pPr marL="0" indent="0">
              <a:buNone/>
            </a:pPr>
            <a:r>
              <a:rPr lang="ru-RU" dirty="0" smtClean="0">
                <a:solidFill>
                  <a:schemeClr val="tx1">
                    <a:lumMod val="65000"/>
                    <a:lumOff val="35000"/>
                  </a:schemeClr>
                </a:solidFill>
                <a:latin typeface="Arial" pitchFamily="34" charset="0"/>
                <a:cs typeface="Arial" pitchFamily="34" charset="0"/>
              </a:rPr>
              <a:t/>
            </a:r>
            <a:br>
              <a:rPr lang="ru-RU" dirty="0" smtClean="0">
                <a:solidFill>
                  <a:schemeClr val="tx1">
                    <a:lumMod val="65000"/>
                    <a:lumOff val="35000"/>
                  </a:schemeClr>
                </a:solidFill>
                <a:latin typeface="Arial" pitchFamily="34" charset="0"/>
                <a:cs typeface="Arial" pitchFamily="34" charset="0"/>
              </a:rPr>
            </a:br>
            <a:r>
              <a:rPr lang="ru-RU" dirty="0" smtClean="0">
                <a:solidFill>
                  <a:schemeClr val="tx1">
                    <a:lumMod val="65000"/>
                    <a:lumOff val="35000"/>
                  </a:schemeClr>
                </a:solidFill>
                <a:latin typeface="Arial" pitchFamily="34" charset="0"/>
                <a:cs typeface="Arial" pitchFamily="34" charset="0"/>
              </a:rPr>
              <a:t/>
            </a:r>
            <a:br>
              <a:rPr lang="ru-RU" dirty="0" smtClean="0">
                <a:solidFill>
                  <a:schemeClr val="tx1">
                    <a:lumMod val="65000"/>
                    <a:lumOff val="35000"/>
                  </a:schemeClr>
                </a:solidFill>
                <a:latin typeface="Arial" pitchFamily="34" charset="0"/>
                <a:cs typeface="Arial" pitchFamily="34" charset="0"/>
              </a:rPr>
            </a:br>
            <a:r>
              <a:rPr lang="ru-RU" dirty="0" smtClean="0">
                <a:latin typeface="Arial" pitchFamily="34" charset="0"/>
                <a:cs typeface="Arial" pitchFamily="34" charset="0"/>
              </a:rPr>
              <a:t/>
            </a:r>
            <a:br>
              <a:rPr lang="ru-RU" dirty="0" smtClean="0">
                <a:latin typeface="Arial" pitchFamily="34" charset="0"/>
                <a:cs typeface="Arial" pitchFamily="34" charset="0"/>
              </a:rPr>
            </a:br>
            <a:r>
              <a:rPr lang="ru-RU" dirty="0" smtClean="0">
                <a:latin typeface="Arial" pitchFamily="34" charset="0"/>
                <a:cs typeface="Arial" pitchFamily="34" charset="0"/>
              </a:rPr>
              <a:t/>
            </a:r>
            <a:br>
              <a:rPr lang="ru-RU" dirty="0" smtClean="0">
                <a:latin typeface="Arial" pitchFamily="34" charset="0"/>
                <a:cs typeface="Arial" pitchFamily="34" charset="0"/>
              </a:rPr>
            </a:br>
            <a:r>
              <a:rPr lang="ru-RU" dirty="0" smtClean="0">
                <a:latin typeface="Arial" pitchFamily="34" charset="0"/>
                <a:cs typeface="Arial" pitchFamily="34" charset="0"/>
              </a:rPr>
              <a:t/>
            </a:r>
            <a:br>
              <a:rPr lang="ru-RU" dirty="0" smtClean="0">
                <a:latin typeface="Arial" pitchFamily="34" charset="0"/>
                <a:cs typeface="Arial" pitchFamily="34" charset="0"/>
              </a:rPr>
            </a:br>
            <a:r>
              <a:rPr lang="ru-RU" dirty="0" smtClean="0">
                <a:latin typeface="Arial" pitchFamily="34" charset="0"/>
                <a:cs typeface="Arial" pitchFamily="34" charset="0"/>
              </a:rPr>
              <a:t/>
            </a:r>
            <a:br>
              <a:rPr lang="ru-RU" dirty="0" smtClean="0">
                <a:latin typeface="Arial" pitchFamily="34" charset="0"/>
                <a:cs typeface="Arial" pitchFamily="34" charset="0"/>
              </a:rPr>
            </a:br>
            <a:endParaRPr lang="ru-RU" dirty="0">
              <a:latin typeface="Arial" pitchFamily="34" charset="0"/>
              <a:cs typeface="Arial" pitchFamily="34" charset="0"/>
            </a:endParaRPr>
          </a:p>
        </p:txBody>
      </p:sp>
      <p:sp>
        <p:nvSpPr>
          <p:cNvPr id="4" name="Flowchart: Magnetic Disk 3"/>
          <p:cNvSpPr/>
          <p:nvPr/>
        </p:nvSpPr>
        <p:spPr>
          <a:xfrm>
            <a:off x="1619672" y="4509120"/>
            <a:ext cx="914400" cy="54064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1-2 </a:t>
            </a:r>
            <a:r>
              <a:rPr lang="lv-LV" dirty="0" smtClean="0"/>
              <a:t>GB</a:t>
            </a:r>
            <a:endParaRPr lang="ru-RU" dirty="0"/>
          </a:p>
        </p:txBody>
      </p:sp>
      <p:sp>
        <p:nvSpPr>
          <p:cNvPr id="5" name="Right Arrow 4"/>
          <p:cNvSpPr/>
          <p:nvPr/>
        </p:nvSpPr>
        <p:spPr>
          <a:xfrm>
            <a:off x="3059832" y="45091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Flowchart: Magnetic Disk 5"/>
          <p:cNvSpPr/>
          <p:nvPr/>
        </p:nvSpPr>
        <p:spPr>
          <a:xfrm>
            <a:off x="4716016" y="3140968"/>
            <a:ext cx="2520280" cy="31683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1-2 </a:t>
            </a:r>
            <a:r>
              <a:rPr lang="lv-LV" dirty="0" smtClean="0"/>
              <a:t>TB</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778098"/>
          </a:xfrm>
        </p:spPr>
        <p:txBody>
          <a:bodyPr>
            <a:normAutofit fontScale="90000"/>
          </a:bodyPr>
          <a:lstStyle/>
          <a:p>
            <a:r>
              <a:rPr lang="lv-LV" sz="4000" b="1" u="sng" dirty="0">
                <a:solidFill>
                  <a:schemeClr val="tx1">
                    <a:lumMod val="65000"/>
                    <a:lumOff val="35000"/>
                  </a:schemeClr>
                </a:solidFill>
              </a:rPr>
              <a:t>FINANŠU PĀRSKATS</a:t>
            </a:r>
            <a:r>
              <a:rPr lang="ru-RU" sz="2000" dirty="0" smtClean="0">
                <a:solidFill>
                  <a:schemeClr val="tx1">
                    <a:lumMod val="65000"/>
                    <a:lumOff val="35000"/>
                  </a:schemeClr>
                </a:solidFill>
              </a:rPr>
              <a:t/>
            </a:r>
            <a:br>
              <a:rPr lang="ru-RU" sz="2000" dirty="0" smtClean="0">
                <a:solidFill>
                  <a:schemeClr val="tx1">
                    <a:lumMod val="65000"/>
                    <a:lumOff val="35000"/>
                  </a:schemeClr>
                </a:solidFill>
              </a:rPr>
            </a:br>
            <a:r>
              <a:rPr lang="lv-LV" sz="2900" dirty="0" smtClean="0">
                <a:solidFill>
                  <a:schemeClr val="tx1">
                    <a:lumMod val="65000"/>
                    <a:lumOff val="35000"/>
                  </a:schemeClr>
                </a:solidFill>
              </a:rPr>
              <a:t>Gada atskaites </a:t>
            </a:r>
            <a:r>
              <a:rPr lang="ru-RU" sz="2900" dirty="0" smtClean="0">
                <a:solidFill>
                  <a:schemeClr val="tx1">
                    <a:lumMod val="65000"/>
                    <a:lumOff val="35000"/>
                  </a:schemeClr>
                </a:solidFill>
              </a:rPr>
              <a:t>(</a:t>
            </a:r>
            <a:r>
              <a:rPr lang="lv-LV" sz="2900" dirty="0" smtClean="0">
                <a:solidFill>
                  <a:schemeClr val="tx1">
                    <a:lumMod val="65000"/>
                    <a:lumOff val="35000"/>
                  </a:schemeClr>
                </a:solidFill>
              </a:rPr>
              <a:t>bilance</a:t>
            </a:r>
            <a:r>
              <a:rPr lang="ru-RU" sz="2900" dirty="0" smtClean="0">
                <a:solidFill>
                  <a:schemeClr val="tx1">
                    <a:lumMod val="65000"/>
                    <a:lumOff val="35000"/>
                  </a:schemeClr>
                </a:solidFill>
              </a:rPr>
              <a:t>, </a:t>
            </a:r>
            <a:r>
              <a:rPr lang="lv-LV" sz="2900" dirty="0" smtClean="0">
                <a:solidFill>
                  <a:schemeClr val="tx1">
                    <a:lumMod val="65000"/>
                    <a:lumOff val="35000"/>
                  </a:schemeClr>
                </a:solidFill>
              </a:rPr>
              <a:t>peļņas aprēķins</a:t>
            </a:r>
            <a:r>
              <a:rPr lang="ru-RU" sz="2900" dirty="0" smtClean="0">
                <a:solidFill>
                  <a:schemeClr val="tx1">
                    <a:lumMod val="65000"/>
                    <a:lumOff val="35000"/>
                  </a:schemeClr>
                </a:solidFill>
              </a:rPr>
              <a:t>, </a:t>
            </a:r>
            <a:r>
              <a:rPr lang="lv-LV" sz="2900" dirty="0" smtClean="0">
                <a:solidFill>
                  <a:schemeClr val="tx1">
                    <a:lumMod val="65000"/>
                    <a:lumOff val="35000"/>
                  </a:schemeClr>
                </a:solidFill>
              </a:rPr>
              <a:t>naudas plūsma</a:t>
            </a:r>
            <a:r>
              <a:rPr lang="ru-RU" sz="2900" dirty="0" smtClean="0">
                <a:solidFill>
                  <a:schemeClr val="tx1">
                    <a:lumMod val="65000"/>
                    <a:lumOff val="35000"/>
                  </a:schemeClr>
                </a:solidFill>
              </a:rPr>
              <a:t>)</a:t>
            </a:r>
            <a:endParaRPr lang="lv-LV" sz="2900" dirty="0">
              <a:solidFill>
                <a:schemeClr val="tx1">
                  <a:lumMod val="65000"/>
                  <a:lumOff val="35000"/>
                </a:schemeClr>
              </a:solidFill>
            </a:endParaRPr>
          </a:p>
        </p:txBody>
      </p:sp>
      <p:sp>
        <p:nvSpPr>
          <p:cNvPr id="3" name="Content Placeholder 2"/>
          <p:cNvSpPr>
            <a:spLocks noGrp="1"/>
          </p:cNvSpPr>
          <p:nvPr>
            <p:ph idx="1"/>
          </p:nvPr>
        </p:nvSpPr>
        <p:spPr>
          <a:xfrm>
            <a:off x="457200" y="1412776"/>
            <a:ext cx="2098576" cy="4929411"/>
          </a:xfrm>
        </p:spPr>
        <p:txBody>
          <a:bodyPr>
            <a:normAutofit/>
          </a:bodyPr>
          <a:lstStyle/>
          <a:p>
            <a:r>
              <a:rPr lang="lv-LV" sz="1800" dirty="0">
                <a:solidFill>
                  <a:schemeClr val="tx1">
                    <a:lumMod val="65000"/>
                    <a:lumOff val="35000"/>
                  </a:schemeClr>
                </a:solidFill>
              </a:rPr>
              <a:t>Tiek izveidoti uz noteiktu periodu</a:t>
            </a:r>
          </a:p>
          <a:p>
            <a:r>
              <a:rPr lang="lv-LV" sz="1800" dirty="0" smtClean="0">
                <a:solidFill>
                  <a:schemeClr val="tx1">
                    <a:lumMod val="65000"/>
                    <a:lumOff val="35000"/>
                  </a:schemeClr>
                </a:solidFill>
              </a:rPr>
              <a:t>Var </a:t>
            </a:r>
            <a:r>
              <a:rPr lang="lv-LV" sz="1800" dirty="0" smtClean="0">
                <a:solidFill>
                  <a:schemeClr val="tx1">
                    <a:lumMod val="65000"/>
                    <a:lumOff val="35000"/>
                  </a:schemeClr>
                </a:solidFill>
              </a:rPr>
              <a:t>konfigurēt lietotājam</a:t>
            </a:r>
          </a:p>
          <a:p>
            <a:r>
              <a:rPr lang="lv-LV" sz="1800" dirty="0" smtClean="0">
                <a:solidFill>
                  <a:schemeClr val="tx1">
                    <a:lumMod val="65000"/>
                    <a:lumOff val="35000"/>
                  </a:schemeClr>
                </a:solidFill>
              </a:rPr>
              <a:t>Atskaites var saglabāt un </a:t>
            </a:r>
            <a:r>
              <a:rPr lang="lv-LV" sz="1800" dirty="0" smtClean="0">
                <a:solidFill>
                  <a:schemeClr val="tx1">
                    <a:lumMod val="65000"/>
                    <a:lumOff val="35000"/>
                  </a:schemeClr>
                </a:solidFill>
              </a:rPr>
              <a:t>drukāt</a:t>
            </a:r>
            <a:endParaRPr lang="ru-RU" sz="1800" dirty="0" smtClean="0">
              <a:solidFill>
                <a:schemeClr val="tx1">
                  <a:lumMod val="65000"/>
                  <a:lumOff val="35000"/>
                </a:schemeClr>
              </a:solidFill>
            </a:endParaRPr>
          </a:p>
        </p:txBody>
      </p:sp>
      <p:pic>
        <p:nvPicPr>
          <p:cNvPr id="7170" name="Picture 2"/>
          <p:cNvPicPr>
            <a:picLocks noChangeAspect="1" noChangeArrowheads="1"/>
          </p:cNvPicPr>
          <p:nvPr/>
        </p:nvPicPr>
        <p:blipFill>
          <a:blip r:embed="rId2" cstate="print"/>
          <a:srcRect/>
          <a:stretch>
            <a:fillRect/>
          </a:stretch>
        </p:blipFill>
        <p:spPr bwMode="auto">
          <a:xfrm>
            <a:off x="3131840" y="1412776"/>
            <a:ext cx="5757266" cy="3469555"/>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4427984" y="2276872"/>
            <a:ext cx="4451201" cy="4221986"/>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3347864" y="2780927"/>
            <a:ext cx="5472608" cy="3816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blinds(horizontal)">
                                      <p:cBhvr>
                                        <p:cTn id="21" dur="500"/>
                                        <p:tgtEl>
                                          <p:spTgt spid="717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171"/>
                                        </p:tgtEl>
                                        <p:attrNameLst>
                                          <p:attrName>style.visibility</p:attrName>
                                        </p:attrNameLst>
                                      </p:cBhvr>
                                      <p:to>
                                        <p:strVal val="visible"/>
                                      </p:to>
                                    </p:set>
                                    <p:animEffect transition="in" filter="blinds(horizontal)">
                                      <p:cBhvr>
                                        <p:cTn id="26" dur="500"/>
                                        <p:tgtEl>
                                          <p:spTgt spid="717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animEffect transition="in" filter="blinds(horizontal)">
                                      <p:cBhvr>
                                        <p:cTn id="3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lv-LV" b="1" u="sng" dirty="0" smtClean="0">
                <a:solidFill>
                  <a:schemeClr val="tx1">
                    <a:lumMod val="65000"/>
                    <a:lumOff val="35000"/>
                  </a:schemeClr>
                </a:solidFill>
              </a:rPr>
              <a:t>FINANŠU PĀRSKATS</a:t>
            </a:r>
            <a:r>
              <a:rPr lang="ru-RU" sz="2000" dirty="0" smtClean="0">
                <a:solidFill>
                  <a:schemeClr val="tx1">
                    <a:lumMod val="65000"/>
                    <a:lumOff val="35000"/>
                  </a:schemeClr>
                </a:solidFill>
              </a:rPr>
              <a:t/>
            </a:r>
            <a:br>
              <a:rPr lang="ru-RU" sz="2000" dirty="0" smtClean="0">
                <a:solidFill>
                  <a:schemeClr val="tx1">
                    <a:lumMod val="65000"/>
                    <a:lumOff val="35000"/>
                  </a:schemeClr>
                </a:solidFill>
              </a:rPr>
            </a:br>
            <a:r>
              <a:rPr lang="en-US" sz="3100" dirty="0" err="1">
                <a:solidFill>
                  <a:schemeClr val="tx1">
                    <a:lumMod val="65000"/>
                    <a:lumOff val="35000"/>
                  </a:schemeClr>
                </a:solidFill>
              </a:rPr>
              <a:t>Maksājumu</a:t>
            </a:r>
            <a:r>
              <a:rPr lang="en-US" sz="3100" dirty="0">
                <a:solidFill>
                  <a:schemeClr val="tx1">
                    <a:lumMod val="65000"/>
                    <a:lumOff val="35000"/>
                  </a:schemeClr>
                </a:solidFill>
              </a:rPr>
              <a:t> </a:t>
            </a:r>
            <a:r>
              <a:rPr lang="en-US" sz="3100" dirty="0" err="1">
                <a:solidFill>
                  <a:schemeClr val="tx1">
                    <a:lumMod val="65000"/>
                    <a:lumOff val="35000"/>
                  </a:schemeClr>
                </a:solidFill>
              </a:rPr>
              <a:t>dokumentu</a:t>
            </a:r>
            <a:r>
              <a:rPr lang="en-US" sz="3100" dirty="0">
                <a:solidFill>
                  <a:schemeClr val="tx1">
                    <a:lumMod val="65000"/>
                    <a:lumOff val="35000"/>
                  </a:schemeClr>
                </a:solidFill>
              </a:rPr>
              <a:t> </a:t>
            </a:r>
            <a:r>
              <a:rPr lang="en-US" sz="3100" dirty="0" err="1">
                <a:solidFill>
                  <a:schemeClr val="tx1">
                    <a:lumMod val="65000"/>
                    <a:lumOff val="35000"/>
                  </a:schemeClr>
                </a:solidFill>
              </a:rPr>
              <a:t>izveidošana</a:t>
            </a:r>
            <a:r>
              <a:rPr lang="en-US" sz="3100" dirty="0">
                <a:solidFill>
                  <a:schemeClr val="tx1">
                    <a:lumMod val="65000"/>
                    <a:lumOff val="35000"/>
                  </a:schemeClr>
                </a:solidFill>
              </a:rPr>
              <a:t> </a:t>
            </a:r>
            <a:r>
              <a:rPr lang="en-US" sz="3100" dirty="0" err="1" smtClean="0">
                <a:solidFill>
                  <a:schemeClr val="tx1">
                    <a:lumMod val="65000"/>
                    <a:lumOff val="35000"/>
                  </a:schemeClr>
                </a:solidFill>
              </a:rPr>
              <a:t>kreditoriem</a:t>
            </a:r>
            <a:endParaRPr lang="lv-LV" sz="3100" dirty="0">
              <a:solidFill>
                <a:schemeClr val="tx1">
                  <a:lumMod val="65000"/>
                  <a:lumOff val="35000"/>
                </a:schemeClr>
              </a:solidFill>
            </a:endParaRPr>
          </a:p>
        </p:txBody>
      </p:sp>
      <p:sp>
        <p:nvSpPr>
          <p:cNvPr id="3" name="Content Placeholder 2"/>
          <p:cNvSpPr>
            <a:spLocks noGrp="1"/>
          </p:cNvSpPr>
          <p:nvPr>
            <p:ph idx="1"/>
          </p:nvPr>
        </p:nvSpPr>
        <p:spPr>
          <a:xfrm>
            <a:off x="457200" y="1412776"/>
            <a:ext cx="2458616" cy="4929411"/>
          </a:xfrm>
        </p:spPr>
        <p:txBody>
          <a:bodyPr>
            <a:normAutofit/>
          </a:bodyPr>
          <a:lstStyle/>
          <a:p>
            <a:r>
              <a:rPr lang="lv-LV" sz="1800" dirty="0">
                <a:solidFill>
                  <a:schemeClr val="tx1">
                    <a:lumMod val="65000"/>
                    <a:lumOff val="35000"/>
                  </a:schemeClr>
                </a:solidFill>
              </a:rPr>
              <a:t>Kreditoru </a:t>
            </a:r>
            <a:r>
              <a:rPr lang="lv-LV" sz="1800" dirty="0" smtClean="0">
                <a:solidFill>
                  <a:schemeClr val="tx1">
                    <a:lumMod val="65000"/>
                    <a:lumOff val="35000"/>
                  </a:schemeClr>
                </a:solidFill>
              </a:rPr>
              <a:t>parādu saraksta veidošanās</a:t>
            </a:r>
          </a:p>
          <a:p>
            <a:r>
              <a:rPr lang="lv-LV" sz="1800" dirty="0" smtClean="0">
                <a:solidFill>
                  <a:schemeClr val="tx1">
                    <a:lumMod val="65000"/>
                    <a:lumOff val="35000"/>
                  </a:schemeClr>
                </a:solidFill>
              </a:rPr>
              <a:t>Katram k</a:t>
            </a:r>
            <a:r>
              <a:rPr lang="en-US" sz="1800" dirty="0" err="1" smtClean="0">
                <a:solidFill>
                  <a:schemeClr val="tx1">
                    <a:lumMod val="65000"/>
                    <a:lumOff val="35000"/>
                  </a:schemeClr>
                </a:solidFill>
              </a:rPr>
              <a:t>reditoram</a:t>
            </a:r>
            <a:r>
              <a:rPr lang="en-US" sz="1800" dirty="0" smtClean="0">
                <a:solidFill>
                  <a:schemeClr val="tx1">
                    <a:lumMod val="65000"/>
                    <a:lumOff val="35000"/>
                  </a:schemeClr>
                </a:solidFill>
              </a:rPr>
              <a:t> </a:t>
            </a:r>
            <a:r>
              <a:rPr lang="en-US" sz="1800" dirty="0" err="1">
                <a:solidFill>
                  <a:schemeClr val="tx1">
                    <a:lumMod val="65000"/>
                    <a:lumOff val="35000"/>
                  </a:schemeClr>
                </a:solidFill>
              </a:rPr>
              <a:t>ir</a:t>
            </a:r>
            <a:r>
              <a:rPr lang="en-US" sz="1800" dirty="0">
                <a:solidFill>
                  <a:schemeClr val="tx1">
                    <a:lumMod val="65000"/>
                    <a:lumOff val="35000"/>
                  </a:schemeClr>
                </a:solidFill>
              </a:rPr>
              <a:t> </a:t>
            </a:r>
            <a:r>
              <a:rPr lang="en-US" sz="1800" dirty="0" err="1">
                <a:solidFill>
                  <a:schemeClr val="tx1">
                    <a:lumMod val="65000"/>
                    <a:lumOff val="35000"/>
                  </a:schemeClr>
                </a:solidFill>
              </a:rPr>
              <a:t>pieejams</a:t>
            </a:r>
            <a:r>
              <a:rPr lang="en-US" sz="1800" dirty="0">
                <a:solidFill>
                  <a:schemeClr val="tx1">
                    <a:lumMod val="65000"/>
                    <a:lumOff val="35000"/>
                  </a:schemeClr>
                </a:solidFill>
              </a:rPr>
              <a:t> </a:t>
            </a:r>
            <a:r>
              <a:rPr lang="en-US" sz="1800" dirty="0" smtClean="0">
                <a:solidFill>
                  <a:schemeClr val="tx1">
                    <a:lumMod val="65000"/>
                    <a:lumOff val="35000"/>
                  </a:schemeClr>
                </a:solidFill>
              </a:rPr>
              <a:t>ne</a:t>
            </a:r>
            <a:r>
              <a:rPr lang="lv-LV" sz="1800" dirty="0" smtClean="0">
                <a:solidFill>
                  <a:schemeClr val="tx1">
                    <a:lumMod val="65000"/>
                    <a:lumOff val="35000"/>
                  </a:schemeClr>
                </a:solidFill>
              </a:rPr>
              <a:t>ap</a:t>
            </a:r>
            <a:r>
              <a:rPr lang="en-US" sz="1800" dirty="0" err="1" smtClean="0">
                <a:solidFill>
                  <a:schemeClr val="tx1">
                    <a:lumMod val="65000"/>
                    <a:lumOff val="35000"/>
                  </a:schemeClr>
                </a:solidFill>
              </a:rPr>
              <a:t>maksāto</a:t>
            </a:r>
            <a:r>
              <a:rPr lang="en-US" sz="1800" dirty="0" smtClean="0">
                <a:solidFill>
                  <a:schemeClr val="tx1">
                    <a:lumMod val="65000"/>
                    <a:lumOff val="35000"/>
                  </a:schemeClr>
                </a:solidFill>
              </a:rPr>
              <a:t> </a:t>
            </a:r>
            <a:r>
              <a:rPr lang="en-US" sz="1800" dirty="0" err="1">
                <a:solidFill>
                  <a:schemeClr val="tx1">
                    <a:lumMod val="65000"/>
                    <a:lumOff val="35000"/>
                  </a:schemeClr>
                </a:solidFill>
              </a:rPr>
              <a:t>dokumentu</a:t>
            </a:r>
            <a:r>
              <a:rPr lang="en-US" sz="1800" dirty="0">
                <a:solidFill>
                  <a:schemeClr val="tx1">
                    <a:lumMod val="65000"/>
                    <a:lumOff val="35000"/>
                  </a:schemeClr>
                </a:solidFill>
              </a:rPr>
              <a:t> </a:t>
            </a:r>
            <a:r>
              <a:rPr lang="en-US" sz="1800" dirty="0" err="1">
                <a:solidFill>
                  <a:schemeClr val="tx1">
                    <a:lumMod val="65000"/>
                    <a:lumOff val="35000"/>
                  </a:schemeClr>
                </a:solidFill>
              </a:rPr>
              <a:t>saraksts</a:t>
            </a:r>
            <a:endParaRPr lang="en-US" sz="1800" dirty="0">
              <a:solidFill>
                <a:schemeClr val="tx1">
                  <a:lumMod val="65000"/>
                  <a:lumOff val="35000"/>
                </a:schemeClr>
              </a:solidFill>
            </a:endParaRPr>
          </a:p>
          <a:p>
            <a:r>
              <a:rPr lang="lv-LV" sz="1800" dirty="0" smtClean="0">
                <a:solidFill>
                  <a:schemeClr val="tx1">
                    <a:lumMod val="65000"/>
                    <a:lumOff val="35000"/>
                  </a:schemeClr>
                </a:solidFill>
              </a:rPr>
              <a:t>Pieejamo naudas līdzekļu kontrole bankā</a:t>
            </a:r>
            <a:endParaRPr lang="ru-RU" sz="1800" dirty="0" smtClean="0">
              <a:solidFill>
                <a:schemeClr val="tx1">
                  <a:lumMod val="65000"/>
                  <a:lumOff val="35000"/>
                </a:schemeClr>
              </a:solidFill>
            </a:endParaRPr>
          </a:p>
          <a:p>
            <a:r>
              <a:rPr lang="lv-LV" sz="1800" dirty="0" smtClean="0">
                <a:solidFill>
                  <a:schemeClr val="tx1">
                    <a:lumMod val="65000"/>
                    <a:lumOff val="35000"/>
                  </a:schemeClr>
                </a:solidFill>
              </a:rPr>
              <a:t>Pāreja </a:t>
            </a:r>
            <a:r>
              <a:rPr lang="en-US" sz="1800" dirty="0" err="1" smtClean="0">
                <a:solidFill>
                  <a:schemeClr val="tx1">
                    <a:lumMod val="65000"/>
                    <a:lumOff val="35000"/>
                  </a:schemeClr>
                </a:solidFill>
              </a:rPr>
              <a:t>izveidot</a:t>
            </a:r>
            <a:r>
              <a:rPr lang="lv-LV" sz="1800" dirty="0" err="1" smtClean="0">
                <a:solidFill>
                  <a:schemeClr val="tx1">
                    <a:lumMod val="65000"/>
                    <a:lumOff val="35000"/>
                  </a:schemeClr>
                </a:solidFill>
              </a:rPr>
              <a:t>os</a:t>
            </a:r>
            <a:r>
              <a:rPr lang="lv-LV" sz="1800" dirty="0" smtClean="0">
                <a:solidFill>
                  <a:schemeClr val="tx1">
                    <a:lumMod val="65000"/>
                    <a:lumOff val="35000"/>
                  </a:schemeClr>
                </a:solidFill>
              </a:rPr>
              <a:t> </a:t>
            </a:r>
            <a:r>
              <a:rPr lang="en-US" sz="1800" dirty="0" err="1" smtClean="0">
                <a:solidFill>
                  <a:schemeClr val="tx1">
                    <a:lumMod val="65000"/>
                    <a:lumOff val="35000"/>
                  </a:schemeClr>
                </a:solidFill>
              </a:rPr>
              <a:t>maksājumu</a:t>
            </a:r>
            <a:r>
              <a:rPr lang="en-US" sz="1800" dirty="0" smtClean="0">
                <a:solidFill>
                  <a:schemeClr val="tx1">
                    <a:lumMod val="65000"/>
                    <a:lumOff val="35000"/>
                  </a:schemeClr>
                </a:solidFill>
              </a:rPr>
              <a:t> </a:t>
            </a:r>
            <a:r>
              <a:rPr lang="en-US" sz="1800" dirty="0" err="1" smtClean="0">
                <a:solidFill>
                  <a:schemeClr val="tx1">
                    <a:lumMod val="65000"/>
                    <a:lumOff val="35000"/>
                  </a:schemeClr>
                </a:solidFill>
              </a:rPr>
              <a:t>uzdevum</a:t>
            </a:r>
            <a:r>
              <a:rPr lang="lv-LV" sz="1800" dirty="0" err="1" smtClean="0">
                <a:solidFill>
                  <a:schemeClr val="tx1">
                    <a:lumMod val="65000"/>
                    <a:lumOff val="35000"/>
                  </a:schemeClr>
                </a:solidFill>
              </a:rPr>
              <a:t>os</a:t>
            </a:r>
            <a:endParaRPr lang="en-US" sz="1800" dirty="0">
              <a:solidFill>
                <a:schemeClr val="tx1">
                  <a:lumMod val="65000"/>
                  <a:lumOff val="35000"/>
                </a:schemeClr>
              </a:solidFill>
            </a:endParaRPr>
          </a:p>
          <a:p>
            <a:endParaRPr lang="lv-LV" sz="1800" dirty="0">
              <a:solidFill>
                <a:schemeClr val="tx1">
                  <a:lumMod val="65000"/>
                  <a:lumOff val="35000"/>
                </a:schemeClr>
              </a:solidFill>
            </a:endParaRPr>
          </a:p>
        </p:txBody>
      </p:sp>
      <p:pic>
        <p:nvPicPr>
          <p:cNvPr id="8194" name="Picture 2"/>
          <p:cNvPicPr>
            <a:picLocks noChangeAspect="1" noChangeArrowheads="1"/>
          </p:cNvPicPr>
          <p:nvPr/>
        </p:nvPicPr>
        <p:blipFill>
          <a:blip r:embed="rId2" cstate="print"/>
          <a:srcRect/>
          <a:stretch>
            <a:fillRect/>
          </a:stretch>
        </p:blipFill>
        <p:spPr bwMode="auto">
          <a:xfrm>
            <a:off x="3059832" y="1124744"/>
            <a:ext cx="5837487" cy="504056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3250595" y="3284984"/>
            <a:ext cx="5893405" cy="1512168"/>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3923928" y="3645025"/>
            <a:ext cx="5040560" cy="30243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194"/>
                                        </p:tgtEl>
                                        <p:attrNameLst>
                                          <p:attrName>style.visibility</p:attrName>
                                        </p:attrNameLst>
                                      </p:cBhvr>
                                      <p:to>
                                        <p:strVal val="visible"/>
                                      </p:to>
                                    </p:set>
                                    <p:animEffect transition="in" filter="blinds(horizontal)">
                                      <p:cBhvr>
                                        <p:cTn id="26" dur="500"/>
                                        <p:tgtEl>
                                          <p:spTgt spid="819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195"/>
                                        </p:tgtEl>
                                        <p:attrNameLst>
                                          <p:attrName>style.visibility</p:attrName>
                                        </p:attrNameLst>
                                      </p:cBhvr>
                                      <p:to>
                                        <p:strVal val="visible"/>
                                      </p:to>
                                    </p:set>
                                    <p:animEffect transition="in" filter="blinds(horizontal)">
                                      <p:cBhvr>
                                        <p:cTn id="31" dur="500"/>
                                        <p:tgtEl>
                                          <p:spTgt spid="819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8196"/>
                                        </p:tgtEl>
                                        <p:attrNameLst>
                                          <p:attrName>style.visibility</p:attrName>
                                        </p:attrNameLst>
                                      </p:cBhvr>
                                      <p:to>
                                        <p:strVal val="visible"/>
                                      </p:to>
                                    </p:set>
                                    <p:animEffect transition="in" filter="blinds(horizontal)">
                                      <p:cBhvr>
                                        <p:cTn id="36"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lv-LV" sz="4000" b="1" u="sng" dirty="0" smtClean="0">
                <a:solidFill>
                  <a:schemeClr val="tx1">
                    <a:lumMod val="65000"/>
                    <a:lumOff val="35000"/>
                  </a:schemeClr>
                </a:solidFill>
              </a:rPr>
              <a:t>FINANŠU PĀRSKATS</a:t>
            </a:r>
            <a:r>
              <a:rPr lang="ru-RU" sz="2000" dirty="0" smtClean="0">
                <a:solidFill>
                  <a:schemeClr val="tx1">
                    <a:lumMod val="65000"/>
                    <a:lumOff val="35000"/>
                  </a:schemeClr>
                </a:solidFill>
              </a:rPr>
              <a:t/>
            </a:r>
            <a:br>
              <a:rPr lang="ru-RU" sz="2000" dirty="0" smtClean="0">
                <a:solidFill>
                  <a:schemeClr val="tx1">
                    <a:lumMod val="65000"/>
                    <a:lumOff val="35000"/>
                  </a:schemeClr>
                </a:solidFill>
              </a:rPr>
            </a:br>
            <a:r>
              <a:rPr lang="en-US" sz="3100" dirty="0" err="1">
                <a:solidFill>
                  <a:schemeClr val="tx1">
                    <a:lumMod val="65000"/>
                    <a:lumOff val="35000"/>
                  </a:schemeClr>
                </a:solidFill>
              </a:rPr>
              <a:t>Datu</a:t>
            </a:r>
            <a:r>
              <a:rPr lang="en-US" sz="3100" dirty="0">
                <a:solidFill>
                  <a:schemeClr val="tx1">
                    <a:lumMod val="65000"/>
                    <a:lumOff val="35000"/>
                  </a:schemeClr>
                </a:solidFill>
              </a:rPr>
              <a:t> </a:t>
            </a:r>
            <a:r>
              <a:rPr lang="en-US" sz="3100" dirty="0" err="1">
                <a:solidFill>
                  <a:schemeClr val="tx1">
                    <a:lumMod val="65000"/>
                    <a:lumOff val="35000"/>
                  </a:schemeClr>
                </a:solidFill>
              </a:rPr>
              <a:t>importēšana</a:t>
            </a:r>
            <a:r>
              <a:rPr lang="en-US" sz="3100" dirty="0">
                <a:solidFill>
                  <a:schemeClr val="tx1">
                    <a:lumMod val="65000"/>
                    <a:lumOff val="35000"/>
                  </a:schemeClr>
                </a:solidFill>
              </a:rPr>
              <a:t> no </a:t>
            </a:r>
            <a:r>
              <a:rPr lang="en-US" sz="3100" dirty="0" err="1" smtClean="0">
                <a:solidFill>
                  <a:schemeClr val="tx1">
                    <a:lumMod val="65000"/>
                    <a:lumOff val="35000"/>
                  </a:schemeClr>
                </a:solidFill>
              </a:rPr>
              <a:t>bankām</a:t>
            </a:r>
            <a:endParaRPr lang="lv-LV" sz="3100" dirty="0">
              <a:solidFill>
                <a:schemeClr val="tx1">
                  <a:lumMod val="65000"/>
                  <a:lumOff val="35000"/>
                </a:schemeClr>
              </a:solidFill>
            </a:endParaRPr>
          </a:p>
        </p:txBody>
      </p:sp>
      <p:sp>
        <p:nvSpPr>
          <p:cNvPr id="3" name="Content Placeholder 2"/>
          <p:cNvSpPr>
            <a:spLocks noGrp="1"/>
          </p:cNvSpPr>
          <p:nvPr>
            <p:ph idx="1"/>
          </p:nvPr>
        </p:nvSpPr>
        <p:spPr>
          <a:xfrm>
            <a:off x="457200" y="1628800"/>
            <a:ext cx="2458616" cy="4497363"/>
          </a:xfrm>
        </p:spPr>
        <p:txBody>
          <a:bodyPr>
            <a:normAutofit/>
          </a:bodyPr>
          <a:lstStyle/>
          <a:p>
            <a:r>
              <a:rPr lang="lv-LV" sz="1800" dirty="0" smtClean="0">
                <a:solidFill>
                  <a:schemeClr val="tx1">
                    <a:lumMod val="65000"/>
                    <a:lumOff val="35000"/>
                  </a:schemeClr>
                </a:solidFill>
              </a:rPr>
              <a:t>Saimniecisko operāciju veikšana </a:t>
            </a:r>
            <a:r>
              <a:rPr lang="lv-LV" sz="1800" dirty="0">
                <a:solidFill>
                  <a:schemeClr val="tx1">
                    <a:lumMod val="65000"/>
                    <a:lumOff val="35000"/>
                  </a:schemeClr>
                </a:solidFill>
              </a:rPr>
              <a:t>no datnes, kurā aprakstīta naudas līdzekļu pārvietošana uz bankas kontu</a:t>
            </a:r>
          </a:p>
          <a:p>
            <a:endParaRPr lang="lv-LV" sz="1800" dirty="0">
              <a:solidFill>
                <a:schemeClr val="tx1">
                  <a:lumMod val="65000"/>
                  <a:lumOff val="35000"/>
                </a:schemeClr>
              </a:solidFill>
            </a:endParaRPr>
          </a:p>
        </p:txBody>
      </p:sp>
      <p:pic>
        <p:nvPicPr>
          <p:cNvPr id="9218" name="Picture 2"/>
          <p:cNvPicPr>
            <a:picLocks noChangeAspect="1" noChangeArrowheads="1"/>
          </p:cNvPicPr>
          <p:nvPr/>
        </p:nvPicPr>
        <p:blipFill>
          <a:blip r:embed="rId2" cstate="print"/>
          <a:srcRect/>
          <a:stretch>
            <a:fillRect/>
          </a:stretch>
        </p:blipFill>
        <p:spPr bwMode="auto">
          <a:xfrm>
            <a:off x="3203848" y="1412776"/>
            <a:ext cx="5736462"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u="sng" dirty="0" smtClean="0">
                <a:solidFill>
                  <a:schemeClr val="tx1">
                    <a:lumMod val="65000"/>
                    <a:lumOff val="35000"/>
                  </a:schemeClr>
                </a:solidFill>
              </a:rPr>
              <a:t>NOLIKTAVAS UZSKAITE</a:t>
            </a:r>
            <a:r>
              <a:rPr lang="ru-RU" dirty="0" smtClean="0">
                <a:solidFill>
                  <a:schemeClr val="tx1">
                    <a:lumMod val="65000"/>
                    <a:lumOff val="35000"/>
                  </a:schemeClr>
                </a:solidFill>
              </a:rPr>
              <a:t/>
            </a:r>
            <a:br>
              <a:rPr lang="ru-RU" dirty="0" smtClean="0">
                <a:solidFill>
                  <a:schemeClr val="tx1">
                    <a:lumMod val="65000"/>
                    <a:lumOff val="35000"/>
                  </a:schemeClr>
                </a:solidFill>
              </a:rPr>
            </a:br>
            <a:endParaRPr lang="ru-RU" dirty="0">
              <a:solidFill>
                <a:schemeClr val="tx1">
                  <a:lumMod val="65000"/>
                  <a:lumOff val="35000"/>
                </a:schemeClr>
              </a:solidFill>
            </a:endParaRPr>
          </a:p>
        </p:txBody>
      </p:sp>
      <p:pic>
        <p:nvPicPr>
          <p:cNvPr id="31746" name="Picture 2"/>
          <p:cNvPicPr>
            <a:picLocks noGrp="1" noChangeAspect="1" noChangeArrowheads="1"/>
          </p:cNvPicPr>
          <p:nvPr>
            <p:ph idx="1"/>
          </p:nvPr>
        </p:nvPicPr>
        <p:blipFill>
          <a:blip r:embed="rId2" cstate="print"/>
          <a:srcRect/>
          <a:stretch>
            <a:fillRect/>
          </a:stretch>
        </p:blipFill>
        <p:spPr bwMode="auto">
          <a:xfrm>
            <a:off x="539552" y="1484784"/>
            <a:ext cx="8280920" cy="50897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u="sng" dirty="0" smtClean="0">
                <a:solidFill>
                  <a:schemeClr val="tx1">
                    <a:lumMod val="65000"/>
                    <a:lumOff val="35000"/>
                  </a:schemeClr>
                </a:solidFill>
              </a:rPr>
              <a:t>NOLIKTAVAS UZSKAITE</a:t>
            </a:r>
            <a:r>
              <a:rPr lang="ru-RU" b="1" u="sng" dirty="0" smtClean="0">
                <a:solidFill>
                  <a:schemeClr val="tx1">
                    <a:lumMod val="65000"/>
                    <a:lumOff val="35000"/>
                  </a:schemeClr>
                </a:solidFill>
              </a:rPr>
              <a:t/>
            </a:r>
            <a:br>
              <a:rPr lang="ru-RU" b="1" u="sng" dirty="0" smtClean="0">
                <a:solidFill>
                  <a:schemeClr val="tx1">
                    <a:lumMod val="65000"/>
                    <a:lumOff val="35000"/>
                  </a:schemeClr>
                </a:solidFill>
              </a:rPr>
            </a:br>
            <a:r>
              <a:rPr lang="en-US" dirty="0" err="1">
                <a:solidFill>
                  <a:schemeClr val="tx1">
                    <a:lumMod val="65000"/>
                    <a:lumOff val="35000"/>
                  </a:schemeClr>
                </a:solidFill>
              </a:rPr>
              <a:t>Pasūtījumi</a:t>
            </a:r>
            <a:r>
              <a:rPr lang="en-US" dirty="0">
                <a:solidFill>
                  <a:schemeClr val="tx1">
                    <a:lumMod val="65000"/>
                    <a:lumOff val="35000"/>
                  </a:schemeClr>
                </a:solidFill>
              </a:rPr>
              <a:t> </a:t>
            </a:r>
            <a:r>
              <a:rPr lang="en-US" dirty="0" err="1" smtClean="0">
                <a:solidFill>
                  <a:schemeClr val="tx1">
                    <a:lumMod val="65000"/>
                    <a:lumOff val="35000"/>
                  </a:schemeClr>
                </a:solidFill>
              </a:rPr>
              <a:t>piegādātājiem</a:t>
            </a:r>
            <a:endParaRPr lang="ru-RU" dirty="0">
              <a:solidFill>
                <a:schemeClr val="tx1">
                  <a:lumMod val="65000"/>
                  <a:lumOff val="35000"/>
                </a:schemeClr>
              </a:solidFill>
            </a:endParaRPr>
          </a:p>
        </p:txBody>
      </p:sp>
      <p:pic>
        <p:nvPicPr>
          <p:cNvPr id="32770" name="Picture 2"/>
          <p:cNvPicPr>
            <a:picLocks noGrp="1" noChangeAspect="1" noChangeArrowheads="1"/>
          </p:cNvPicPr>
          <p:nvPr>
            <p:ph idx="1"/>
          </p:nvPr>
        </p:nvPicPr>
        <p:blipFill>
          <a:blip r:embed="rId2" cstate="print"/>
          <a:srcRect/>
          <a:stretch>
            <a:fillRect/>
          </a:stretch>
        </p:blipFill>
        <p:spPr bwMode="auto">
          <a:xfrm>
            <a:off x="467544" y="1600200"/>
            <a:ext cx="8208912" cy="4853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u="sng" dirty="0">
                <a:solidFill>
                  <a:schemeClr val="tx1">
                    <a:lumMod val="65000"/>
                    <a:lumOff val="35000"/>
                  </a:schemeClr>
                </a:solidFill>
              </a:rPr>
              <a:t>NOLIKTAVAS </a:t>
            </a:r>
            <a:r>
              <a:rPr lang="lv-LV" b="1" u="sng" dirty="0" smtClean="0">
                <a:solidFill>
                  <a:schemeClr val="tx1">
                    <a:lumMod val="65000"/>
                    <a:lumOff val="35000"/>
                  </a:schemeClr>
                </a:solidFill>
              </a:rPr>
              <a:t>UZSKAITE</a:t>
            </a:r>
            <a:r>
              <a:rPr lang="ru-RU" b="1" dirty="0" smtClean="0">
                <a:solidFill>
                  <a:schemeClr val="tx1">
                    <a:lumMod val="65000"/>
                    <a:lumOff val="35000"/>
                  </a:schemeClr>
                </a:solidFill>
              </a:rPr>
              <a:t/>
            </a:r>
            <a:br>
              <a:rPr lang="ru-RU" b="1" dirty="0" smtClean="0">
                <a:solidFill>
                  <a:schemeClr val="tx1">
                    <a:lumMod val="65000"/>
                    <a:lumOff val="35000"/>
                  </a:schemeClr>
                </a:solidFill>
              </a:rPr>
            </a:br>
            <a:r>
              <a:rPr lang="lv-LV" dirty="0" smtClean="0">
                <a:solidFill>
                  <a:schemeClr val="tx1">
                    <a:lumMod val="65000"/>
                    <a:lumOff val="35000"/>
                  </a:schemeClr>
                </a:solidFill>
              </a:rPr>
              <a:t>Formas ar </a:t>
            </a:r>
            <a:r>
              <a:rPr lang="lv-LV" dirty="0" err="1" smtClean="0">
                <a:solidFill>
                  <a:schemeClr val="tx1">
                    <a:lumMod val="65000"/>
                    <a:lumOff val="35000"/>
                  </a:schemeClr>
                </a:solidFill>
              </a:rPr>
              <a:t>drill-down</a:t>
            </a:r>
            <a:r>
              <a:rPr lang="lv-LV" dirty="0">
                <a:solidFill>
                  <a:schemeClr val="tx1">
                    <a:lumMod val="65000"/>
                    <a:lumOff val="35000"/>
                  </a:schemeClr>
                </a:solidFill>
              </a:rPr>
              <a:t> </a:t>
            </a:r>
            <a:r>
              <a:rPr lang="lv-LV" dirty="0" smtClean="0">
                <a:solidFill>
                  <a:schemeClr val="tx1">
                    <a:lumMod val="65000"/>
                    <a:lumOff val="35000"/>
                  </a:schemeClr>
                </a:solidFill>
              </a:rPr>
              <a:t>efektu </a:t>
            </a:r>
            <a:endParaRPr lang="ru-RU" dirty="0">
              <a:solidFill>
                <a:schemeClr val="tx1">
                  <a:lumMod val="65000"/>
                  <a:lumOff val="35000"/>
                </a:schemeClr>
              </a:solidFill>
            </a:endParaRPr>
          </a:p>
        </p:txBody>
      </p:sp>
      <p:sp>
        <p:nvSpPr>
          <p:cNvPr id="3" name="Content Placeholder 2"/>
          <p:cNvSpPr>
            <a:spLocks noGrp="1"/>
          </p:cNvSpPr>
          <p:nvPr>
            <p:ph idx="1"/>
          </p:nvPr>
        </p:nvSpPr>
        <p:spPr>
          <a:xfrm>
            <a:off x="457200" y="1600200"/>
            <a:ext cx="4690864" cy="4525963"/>
          </a:xfrm>
        </p:spPr>
        <p:txBody>
          <a:bodyPr/>
          <a:lstStyle/>
          <a:p>
            <a:endParaRPr lang="ru-RU" dirty="0"/>
          </a:p>
        </p:txBody>
      </p:sp>
      <p:pic>
        <p:nvPicPr>
          <p:cNvPr id="6" name="Picture 2"/>
          <p:cNvPicPr>
            <a:picLocks noChangeAspect="1" noChangeArrowheads="1"/>
          </p:cNvPicPr>
          <p:nvPr/>
        </p:nvPicPr>
        <p:blipFill>
          <a:blip r:embed="rId2" cstate="print"/>
          <a:srcRect/>
          <a:stretch>
            <a:fillRect/>
          </a:stretch>
        </p:blipFill>
        <p:spPr bwMode="auto">
          <a:xfrm>
            <a:off x="467544" y="1556792"/>
            <a:ext cx="8208912" cy="4889427"/>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1187624" y="2348880"/>
            <a:ext cx="7766413" cy="3744415"/>
          </a:xfrm>
          <a:prstGeom prst="rect">
            <a:avLst/>
          </a:prstGeom>
          <a:noFill/>
          <a:ln w="9525">
            <a:noFill/>
            <a:miter lim="800000"/>
            <a:headEnd/>
            <a:tailEnd/>
          </a:ln>
        </p:spPr>
      </p:pic>
      <p:pic>
        <p:nvPicPr>
          <p:cNvPr id="36868" name="Picture 4"/>
          <p:cNvPicPr>
            <a:picLocks noChangeAspect="1" noChangeArrowheads="1"/>
          </p:cNvPicPr>
          <p:nvPr/>
        </p:nvPicPr>
        <p:blipFill>
          <a:blip r:embed="rId4" cstate="print"/>
          <a:srcRect/>
          <a:stretch>
            <a:fillRect/>
          </a:stretch>
        </p:blipFill>
        <p:spPr bwMode="auto">
          <a:xfrm>
            <a:off x="1475656" y="2996951"/>
            <a:ext cx="7444507" cy="34895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6868"/>
                                        </p:tgtEl>
                                        <p:attrNameLst>
                                          <p:attrName>style.visibility</p:attrName>
                                        </p:attrNameLst>
                                      </p:cBhvr>
                                      <p:to>
                                        <p:strVal val="visible"/>
                                      </p:to>
                                    </p:set>
                                    <p:animEffect transition="in" filter="blinds(horizontal)">
                                      <p:cBhvr>
                                        <p:cTn id="20"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u="sng" dirty="0">
                <a:solidFill>
                  <a:schemeClr val="tx1">
                    <a:lumMod val="65000"/>
                    <a:lumOff val="35000"/>
                  </a:schemeClr>
                </a:solidFill>
              </a:rPr>
              <a:t>NOLIKTAVAS </a:t>
            </a:r>
            <a:r>
              <a:rPr lang="lv-LV" b="1" u="sng" dirty="0" smtClean="0">
                <a:solidFill>
                  <a:schemeClr val="tx1">
                    <a:lumMod val="65000"/>
                    <a:lumOff val="35000"/>
                  </a:schemeClr>
                </a:solidFill>
              </a:rPr>
              <a:t>UZSKAITE</a:t>
            </a:r>
            <a:r>
              <a:rPr lang="ru-RU" b="1" dirty="0" smtClean="0">
                <a:solidFill>
                  <a:schemeClr val="tx1">
                    <a:lumMod val="65000"/>
                    <a:lumOff val="35000"/>
                  </a:schemeClr>
                </a:solidFill>
              </a:rPr>
              <a:t/>
            </a:r>
            <a:br>
              <a:rPr lang="ru-RU" b="1" dirty="0" smtClean="0">
                <a:solidFill>
                  <a:schemeClr val="tx1">
                    <a:lumMod val="65000"/>
                    <a:lumOff val="35000"/>
                  </a:schemeClr>
                </a:solidFill>
              </a:rPr>
            </a:br>
            <a:r>
              <a:rPr lang="lv-LV" dirty="0" smtClean="0">
                <a:solidFill>
                  <a:schemeClr val="tx1">
                    <a:lumMod val="65000"/>
                    <a:lumOff val="35000"/>
                  </a:schemeClr>
                </a:solidFill>
              </a:rPr>
              <a:t>Klientu tops</a:t>
            </a:r>
            <a:endParaRPr lang="ru-RU" dirty="0">
              <a:solidFill>
                <a:schemeClr val="tx1">
                  <a:lumMod val="65000"/>
                  <a:lumOff val="35000"/>
                </a:schemeClr>
              </a:solidFill>
            </a:endParaRPr>
          </a:p>
        </p:txBody>
      </p:sp>
      <p:pic>
        <p:nvPicPr>
          <p:cNvPr id="33794" name="Picture 2"/>
          <p:cNvPicPr>
            <a:picLocks noGrp="1" noChangeAspect="1" noChangeArrowheads="1"/>
          </p:cNvPicPr>
          <p:nvPr>
            <p:ph idx="1"/>
          </p:nvPr>
        </p:nvPicPr>
        <p:blipFill>
          <a:blip r:embed="rId2" cstate="print"/>
          <a:srcRect/>
          <a:stretch>
            <a:fillRect/>
          </a:stretch>
        </p:blipFill>
        <p:spPr bwMode="auto">
          <a:xfrm>
            <a:off x="467544" y="1412776"/>
            <a:ext cx="8280920"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u="sng" dirty="0">
                <a:solidFill>
                  <a:schemeClr val="tx1">
                    <a:lumMod val="65000"/>
                    <a:lumOff val="35000"/>
                  </a:schemeClr>
                </a:solidFill>
              </a:rPr>
              <a:t>NOLIKTAVAS UZSKAITE</a:t>
            </a:r>
            <a:r>
              <a:rPr lang="ru-RU" sz="4000" b="1" u="sng" dirty="0" smtClean="0"/>
              <a:t/>
            </a:r>
            <a:br>
              <a:rPr lang="ru-RU" sz="4000" b="1" u="sng" dirty="0" smtClean="0"/>
            </a:br>
            <a:r>
              <a:rPr lang="lv-LV" sz="4000" dirty="0" smtClean="0">
                <a:solidFill>
                  <a:schemeClr val="tx1">
                    <a:lumMod val="65000"/>
                    <a:lumOff val="35000"/>
                  </a:schemeClr>
                </a:solidFill>
              </a:rPr>
              <a:t>Preču realizācijas analīze</a:t>
            </a:r>
            <a:endParaRPr lang="ru-RU" sz="4000" dirty="0">
              <a:solidFill>
                <a:schemeClr val="tx1">
                  <a:lumMod val="65000"/>
                  <a:lumOff val="35000"/>
                </a:schemeClr>
              </a:solidFill>
            </a:endParaRPr>
          </a:p>
        </p:txBody>
      </p:sp>
      <p:pic>
        <p:nvPicPr>
          <p:cNvPr id="37890" name="Picture 2"/>
          <p:cNvPicPr>
            <a:picLocks noGrp="1" noChangeAspect="1" noChangeArrowheads="1"/>
          </p:cNvPicPr>
          <p:nvPr>
            <p:ph idx="1"/>
          </p:nvPr>
        </p:nvPicPr>
        <p:blipFill>
          <a:blip r:embed="rId2" cstate="print"/>
          <a:srcRect/>
          <a:stretch>
            <a:fillRect/>
          </a:stretch>
        </p:blipFill>
        <p:spPr bwMode="auto">
          <a:xfrm>
            <a:off x="0" y="1340768"/>
            <a:ext cx="8496943" cy="5256584"/>
          </a:xfrm>
          <a:prstGeom prst="rect">
            <a:avLst/>
          </a:prstGeom>
          <a:noFill/>
          <a:ln w="9525">
            <a:noFill/>
            <a:miter lim="800000"/>
            <a:headEnd/>
            <a:tailEnd/>
          </a:ln>
        </p:spPr>
      </p:pic>
      <p:pic>
        <p:nvPicPr>
          <p:cNvPr id="37891" name="Picture 3"/>
          <p:cNvPicPr>
            <a:picLocks noChangeAspect="1" noChangeArrowheads="1"/>
          </p:cNvPicPr>
          <p:nvPr/>
        </p:nvPicPr>
        <p:blipFill>
          <a:blip r:embed="rId3" cstate="print"/>
          <a:srcRect/>
          <a:stretch>
            <a:fillRect/>
          </a:stretch>
        </p:blipFill>
        <p:spPr bwMode="auto">
          <a:xfrm>
            <a:off x="539552" y="1484784"/>
            <a:ext cx="8352928" cy="4896544"/>
          </a:xfrm>
          <a:prstGeom prst="rect">
            <a:avLst/>
          </a:prstGeom>
          <a:noFill/>
          <a:ln w="9525">
            <a:noFill/>
            <a:miter lim="800000"/>
            <a:headEnd/>
            <a:tailEnd/>
          </a:ln>
        </p:spPr>
      </p:pic>
      <p:pic>
        <p:nvPicPr>
          <p:cNvPr id="37892" name="Picture 4"/>
          <p:cNvPicPr>
            <a:picLocks noChangeAspect="1" noChangeArrowheads="1"/>
          </p:cNvPicPr>
          <p:nvPr/>
        </p:nvPicPr>
        <p:blipFill>
          <a:blip r:embed="rId4" cstate="print"/>
          <a:srcRect/>
          <a:stretch>
            <a:fillRect/>
          </a:stretch>
        </p:blipFill>
        <p:spPr bwMode="auto">
          <a:xfrm>
            <a:off x="1547664" y="1556792"/>
            <a:ext cx="7488832" cy="47821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7890"/>
                                        </p:tgtEl>
                                        <p:attrNameLst>
                                          <p:attrName>style.visibility</p:attrName>
                                        </p:attrNameLst>
                                      </p:cBhvr>
                                      <p:to>
                                        <p:strVal val="visible"/>
                                      </p:to>
                                    </p:set>
                                    <p:animEffect transition="in" filter="blinds(horizontal)">
                                      <p:cBhvr>
                                        <p:cTn id="10" dur="500"/>
                                        <p:tgtEl>
                                          <p:spTgt spid="3789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7891"/>
                                        </p:tgtEl>
                                        <p:attrNameLst>
                                          <p:attrName>style.visibility</p:attrName>
                                        </p:attrNameLst>
                                      </p:cBhvr>
                                      <p:to>
                                        <p:strVal val="visible"/>
                                      </p:to>
                                    </p:set>
                                    <p:animEffect transition="in" filter="blinds(horizontal)">
                                      <p:cBhvr>
                                        <p:cTn id="15" dur="500"/>
                                        <p:tgtEl>
                                          <p:spTgt spid="3789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7892"/>
                                        </p:tgtEl>
                                        <p:attrNameLst>
                                          <p:attrName>style.visibility</p:attrName>
                                        </p:attrNameLst>
                                      </p:cBhvr>
                                      <p:to>
                                        <p:strVal val="visible"/>
                                      </p:to>
                                    </p:set>
                                    <p:animEffect transition="in" filter="blinds(horizontal)">
                                      <p:cBhvr>
                                        <p:cTn id="20"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4000" b="1" u="sng" dirty="0" smtClean="0">
                <a:solidFill>
                  <a:schemeClr val="tx1">
                    <a:lumMod val="65000"/>
                    <a:lumOff val="35000"/>
                  </a:schemeClr>
                </a:solidFill>
              </a:rPr>
              <a:t>NOLIKTAVAS UZSKAITE</a:t>
            </a:r>
            <a:r>
              <a:rPr lang="ru-RU" sz="4000" b="1" u="sng" dirty="0" smtClean="0">
                <a:solidFill>
                  <a:schemeClr val="tx1">
                    <a:lumMod val="65000"/>
                    <a:lumOff val="35000"/>
                  </a:schemeClr>
                </a:solidFill>
              </a:rPr>
              <a:t/>
            </a:r>
            <a:br>
              <a:rPr lang="ru-RU" sz="4000" b="1" u="sng" dirty="0" smtClean="0">
                <a:solidFill>
                  <a:schemeClr val="tx1">
                    <a:lumMod val="65000"/>
                    <a:lumOff val="35000"/>
                  </a:schemeClr>
                </a:solidFill>
              </a:rPr>
            </a:br>
            <a:r>
              <a:rPr lang="lv-LV" sz="4000" dirty="0" smtClean="0">
                <a:solidFill>
                  <a:schemeClr val="tx1">
                    <a:lumMod val="65000"/>
                    <a:lumOff val="35000"/>
                  </a:schemeClr>
                </a:solidFill>
              </a:rPr>
              <a:t>Darbs ar</a:t>
            </a:r>
            <a:r>
              <a:rPr lang="ru-RU" sz="4000" dirty="0" smtClean="0">
                <a:solidFill>
                  <a:schemeClr val="tx1">
                    <a:lumMod val="65000"/>
                    <a:lumOff val="35000"/>
                  </a:schemeClr>
                </a:solidFill>
              </a:rPr>
              <a:t> </a:t>
            </a:r>
            <a:r>
              <a:rPr lang="ru-RU" sz="4000" dirty="0" smtClean="0">
                <a:solidFill>
                  <a:schemeClr val="tx1">
                    <a:lumMod val="65000"/>
                    <a:lumOff val="35000"/>
                  </a:schemeClr>
                </a:solidFill>
              </a:rPr>
              <a:t>ЕКА, РО</a:t>
            </a:r>
            <a:r>
              <a:rPr lang="lv-LV" sz="4000" dirty="0" smtClean="0">
                <a:solidFill>
                  <a:schemeClr val="tx1">
                    <a:lumMod val="65000"/>
                    <a:lumOff val="35000"/>
                  </a:schemeClr>
                </a:solidFill>
              </a:rPr>
              <a:t>S</a:t>
            </a:r>
            <a:endParaRPr lang="ru-RU" sz="4000" dirty="0">
              <a:solidFill>
                <a:schemeClr val="tx1">
                  <a:lumMod val="65000"/>
                  <a:lumOff val="35000"/>
                </a:schemeClr>
              </a:solidFill>
            </a:endParaRPr>
          </a:p>
        </p:txBody>
      </p:sp>
      <p:sp>
        <p:nvSpPr>
          <p:cNvPr id="3" name="Content Placeholder 2"/>
          <p:cNvSpPr>
            <a:spLocks noGrp="1"/>
          </p:cNvSpPr>
          <p:nvPr>
            <p:ph idx="1"/>
          </p:nvPr>
        </p:nvSpPr>
        <p:spPr/>
        <p:txBody>
          <a:bodyPr/>
          <a:lstStyle/>
          <a:p>
            <a:endParaRPr lang="ru-RU" dirty="0"/>
          </a:p>
        </p:txBody>
      </p:sp>
      <p:pic>
        <p:nvPicPr>
          <p:cNvPr id="38915" name="Picture 3"/>
          <p:cNvPicPr>
            <a:picLocks noChangeAspect="1" noChangeArrowheads="1"/>
          </p:cNvPicPr>
          <p:nvPr/>
        </p:nvPicPr>
        <p:blipFill>
          <a:blip r:embed="rId2" cstate="print"/>
          <a:srcRect/>
          <a:stretch>
            <a:fillRect/>
          </a:stretch>
        </p:blipFill>
        <p:spPr bwMode="auto">
          <a:xfrm>
            <a:off x="467544" y="1628799"/>
            <a:ext cx="8208912" cy="4536505"/>
          </a:xfrm>
          <a:prstGeom prst="rect">
            <a:avLst/>
          </a:prstGeom>
          <a:noFill/>
          <a:ln w="9525">
            <a:noFill/>
            <a:miter lim="800000"/>
            <a:headEnd/>
            <a:tailEnd/>
          </a:ln>
        </p:spPr>
      </p:pic>
      <p:pic>
        <p:nvPicPr>
          <p:cNvPr id="38916" name="Picture 4"/>
          <p:cNvPicPr>
            <a:picLocks noChangeAspect="1" noChangeArrowheads="1"/>
          </p:cNvPicPr>
          <p:nvPr/>
        </p:nvPicPr>
        <p:blipFill>
          <a:blip r:embed="rId3" cstate="print"/>
          <a:srcRect/>
          <a:stretch>
            <a:fillRect/>
          </a:stretch>
        </p:blipFill>
        <p:spPr bwMode="auto">
          <a:xfrm>
            <a:off x="2627784" y="3356992"/>
            <a:ext cx="3676650" cy="1971675"/>
          </a:xfrm>
          <a:prstGeom prst="rect">
            <a:avLst/>
          </a:prstGeom>
          <a:noFill/>
          <a:ln w="9525">
            <a:noFill/>
            <a:miter lim="800000"/>
            <a:headEnd/>
            <a:tailEnd/>
          </a:ln>
        </p:spPr>
      </p:pic>
      <p:pic>
        <p:nvPicPr>
          <p:cNvPr id="38917" name="Picture 5"/>
          <p:cNvPicPr>
            <a:picLocks noChangeAspect="1" noChangeArrowheads="1"/>
          </p:cNvPicPr>
          <p:nvPr/>
        </p:nvPicPr>
        <p:blipFill>
          <a:blip r:embed="rId4" cstate="print"/>
          <a:srcRect/>
          <a:stretch>
            <a:fillRect/>
          </a:stretch>
        </p:blipFill>
        <p:spPr bwMode="auto">
          <a:xfrm>
            <a:off x="2771800" y="3356992"/>
            <a:ext cx="3657600" cy="1952625"/>
          </a:xfrm>
          <a:prstGeom prst="rect">
            <a:avLst/>
          </a:prstGeom>
          <a:noFill/>
          <a:ln w="9525">
            <a:noFill/>
            <a:miter lim="800000"/>
            <a:headEnd/>
            <a:tailEnd/>
          </a:ln>
        </p:spPr>
      </p:pic>
      <p:pic>
        <p:nvPicPr>
          <p:cNvPr id="38918" name="Picture 6"/>
          <p:cNvPicPr>
            <a:picLocks noChangeAspect="1" noChangeArrowheads="1"/>
          </p:cNvPicPr>
          <p:nvPr/>
        </p:nvPicPr>
        <p:blipFill>
          <a:blip r:embed="rId5" cstate="print"/>
          <a:srcRect/>
          <a:stretch>
            <a:fillRect/>
          </a:stretch>
        </p:blipFill>
        <p:spPr bwMode="auto">
          <a:xfrm>
            <a:off x="3131840" y="3356992"/>
            <a:ext cx="3695700" cy="1933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8915"/>
                                        </p:tgtEl>
                                        <p:attrNameLst>
                                          <p:attrName>style.visibility</p:attrName>
                                        </p:attrNameLst>
                                      </p:cBhvr>
                                      <p:to>
                                        <p:strVal val="visible"/>
                                      </p:to>
                                    </p:set>
                                    <p:animEffect transition="in" filter="blinds(horizontal)">
                                      <p:cBhvr>
                                        <p:cTn id="11" dur="500"/>
                                        <p:tgtEl>
                                          <p:spTgt spid="3891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8916"/>
                                        </p:tgtEl>
                                        <p:attrNameLst>
                                          <p:attrName>style.visibility</p:attrName>
                                        </p:attrNameLst>
                                      </p:cBhvr>
                                      <p:to>
                                        <p:strVal val="visible"/>
                                      </p:to>
                                    </p:set>
                                    <p:animEffect transition="in" filter="blinds(horizontal)">
                                      <p:cBhvr>
                                        <p:cTn id="16" dur="500"/>
                                        <p:tgtEl>
                                          <p:spTgt spid="3891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8917"/>
                                        </p:tgtEl>
                                        <p:attrNameLst>
                                          <p:attrName>style.visibility</p:attrName>
                                        </p:attrNameLst>
                                      </p:cBhvr>
                                      <p:to>
                                        <p:strVal val="visible"/>
                                      </p:to>
                                    </p:set>
                                    <p:animEffect transition="in" filter="blinds(horizontal)">
                                      <p:cBhvr>
                                        <p:cTn id="21" dur="500"/>
                                        <p:tgtEl>
                                          <p:spTgt spid="3891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8918"/>
                                        </p:tgtEl>
                                        <p:attrNameLst>
                                          <p:attrName>style.visibility</p:attrName>
                                        </p:attrNameLst>
                                      </p:cBhvr>
                                      <p:to>
                                        <p:strVal val="visible"/>
                                      </p:to>
                                    </p:set>
                                    <p:animEffect transition="in" filter="blinds(horizontal)">
                                      <p:cBhvr>
                                        <p:cTn id="26"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u="sng" dirty="0" smtClean="0">
                <a:solidFill>
                  <a:schemeClr val="tx1">
                    <a:lumMod val="65000"/>
                    <a:lumOff val="35000"/>
                  </a:schemeClr>
                </a:solidFill>
              </a:rPr>
              <a:t>NOLIKTAVAS UZSKAITE</a:t>
            </a:r>
            <a:r>
              <a:rPr lang="ru-RU" b="1" u="sng" dirty="0" smtClean="0">
                <a:solidFill>
                  <a:schemeClr val="tx1">
                    <a:lumMod val="65000"/>
                    <a:lumOff val="35000"/>
                  </a:schemeClr>
                </a:solidFill>
              </a:rPr>
              <a:t/>
            </a:r>
            <a:br>
              <a:rPr lang="ru-RU" b="1" u="sng" dirty="0" smtClean="0">
                <a:solidFill>
                  <a:schemeClr val="tx1">
                    <a:lumMod val="65000"/>
                    <a:lumOff val="35000"/>
                  </a:schemeClr>
                </a:solidFill>
              </a:rPr>
            </a:br>
            <a:r>
              <a:rPr lang="lv-LV" dirty="0" smtClean="0">
                <a:solidFill>
                  <a:schemeClr val="tx1">
                    <a:lumMod val="65000"/>
                    <a:lumOff val="35000"/>
                  </a:schemeClr>
                </a:solidFill>
              </a:rPr>
              <a:t>Ražošana</a:t>
            </a:r>
            <a:endParaRPr lang="ru-RU" dirty="0">
              <a:solidFill>
                <a:schemeClr val="tx1">
                  <a:lumMod val="65000"/>
                  <a:lumOff val="35000"/>
                </a:schemeClr>
              </a:solidFill>
            </a:endParaRPr>
          </a:p>
        </p:txBody>
      </p:sp>
      <p:pic>
        <p:nvPicPr>
          <p:cNvPr id="40963" name="Picture 3"/>
          <p:cNvPicPr>
            <a:picLocks noGrp="1" noChangeAspect="1" noChangeArrowheads="1"/>
          </p:cNvPicPr>
          <p:nvPr>
            <p:ph idx="1"/>
          </p:nvPr>
        </p:nvPicPr>
        <p:blipFill>
          <a:blip r:embed="rId2" cstate="print"/>
          <a:srcRect/>
          <a:stretch>
            <a:fillRect/>
          </a:stretch>
        </p:blipFill>
        <p:spPr bwMode="auto">
          <a:xfrm>
            <a:off x="395536" y="1600200"/>
            <a:ext cx="8352927" cy="4781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a:buNone/>
            </a:pPr>
            <a:r>
              <a:rPr lang="ru-RU" dirty="0" smtClean="0">
                <a:solidFill>
                  <a:schemeClr val="tx1">
                    <a:lumMod val="65000"/>
                    <a:lumOff val="35000"/>
                  </a:schemeClr>
                </a:solidFill>
                <a:latin typeface="Arial" pitchFamily="34" charset="0"/>
                <a:cs typeface="Arial" pitchFamily="34" charset="0"/>
              </a:rPr>
              <a:t>   2. </a:t>
            </a:r>
            <a:r>
              <a:rPr lang="en-US" dirty="0" err="1" smtClean="0">
                <a:solidFill>
                  <a:schemeClr val="tx1">
                    <a:lumMod val="65000"/>
                    <a:lumOff val="35000"/>
                  </a:schemeClr>
                </a:solidFill>
                <a:latin typeface="Arial" pitchFamily="34" charset="0"/>
                <a:cs typeface="Arial" pitchFamily="34" charset="0"/>
              </a:rPr>
              <a:t>Uzticamība</a:t>
            </a:r>
            <a:r>
              <a:rPr lang="lv-LV" dirty="0" smtClean="0">
                <a:solidFill>
                  <a:schemeClr val="tx1">
                    <a:lumMod val="65000"/>
                    <a:lumOff val="35000"/>
                  </a:schemeClr>
                </a:solidFill>
                <a:latin typeface="Arial" pitchFamily="34" charset="0"/>
                <a:cs typeface="Arial" pitchFamily="34" charset="0"/>
              </a:rPr>
              <a:t>, aizsardzība no kļūdām</a:t>
            </a:r>
            <a:endParaRPr lang="en-US" dirty="0">
              <a:solidFill>
                <a:schemeClr val="tx1">
                  <a:lumMod val="65000"/>
                  <a:lumOff val="35000"/>
                </a:schemeClr>
              </a:solidFill>
              <a:latin typeface="Arial" pitchFamily="34" charset="0"/>
              <a:cs typeface="Arial" pitchFamily="34" charset="0"/>
            </a:endParaRPr>
          </a:p>
          <a:p>
            <a:pPr>
              <a:buNone/>
            </a:pPr>
            <a:endParaRPr lang="ru-RU" dirty="0" smtClean="0">
              <a:latin typeface="Arial" pitchFamily="34" charset="0"/>
              <a:cs typeface="Arial" pitchFamily="34" charset="0"/>
            </a:endParaRPr>
          </a:p>
          <a:p>
            <a:pPr>
              <a:buNone/>
            </a:pPr>
            <a:endParaRPr lang="ru-RU" dirty="0" smtClean="0">
              <a:latin typeface="Arial" pitchFamily="34" charset="0"/>
              <a:cs typeface="Arial" pitchFamily="34" charset="0"/>
            </a:endParaRPr>
          </a:p>
          <a:p>
            <a:pPr>
              <a:buNone/>
            </a:pPr>
            <a:endParaRPr lang="ru-RU" dirty="0" smtClean="0">
              <a:latin typeface="Arial" pitchFamily="34" charset="0"/>
              <a:cs typeface="Arial" pitchFamily="34" charset="0"/>
            </a:endParaRPr>
          </a:p>
          <a:p>
            <a:pPr>
              <a:buNone/>
            </a:pPr>
            <a:r>
              <a:rPr lang="ru-RU" dirty="0" smtClean="0">
                <a:latin typeface="Arial" pitchFamily="34" charset="0"/>
                <a:cs typeface="Arial" pitchFamily="34" charset="0"/>
              </a:rPr>
              <a:t/>
            </a:r>
            <a:br>
              <a:rPr lang="ru-RU" dirty="0" smtClean="0">
                <a:latin typeface="Arial" pitchFamily="34" charset="0"/>
                <a:cs typeface="Arial" pitchFamily="34" charset="0"/>
              </a:rPr>
            </a:br>
            <a:r>
              <a:rPr lang="ru-RU" dirty="0" smtClean="0">
                <a:latin typeface="Arial" pitchFamily="34" charset="0"/>
                <a:cs typeface="Arial" pitchFamily="34" charset="0"/>
              </a:rPr>
              <a:t/>
            </a:r>
            <a:br>
              <a:rPr lang="ru-RU" dirty="0" smtClean="0">
                <a:latin typeface="Arial" pitchFamily="34" charset="0"/>
                <a:cs typeface="Arial" pitchFamily="34" charset="0"/>
              </a:rPr>
            </a:br>
            <a:r>
              <a:rPr lang="ru-RU" dirty="0" smtClean="0">
                <a:latin typeface="Arial" pitchFamily="34" charset="0"/>
                <a:cs typeface="Arial" pitchFamily="34" charset="0"/>
              </a:rPr>
              <a:t/>
            </a:r>
            <a:br>
              <a:rPr lang="ru-RU" dirty="0" smtClean="0">
                <a:latin typeface="Arial" pitchFamily="34" charset="0"/>
                <a:cs typeface="Arial" pitchFamily="34" charset="0"/>
              </a:rPr>
            </a:br>
            <a:r>
              <a:rPr lang="ru-RU" dirty="0" smtClean="0">
                <a:latin typeface="Arial" pitchFamily="34" charset="0"/>
                <a:cs typeface="Arial" pitchFamily="34" charset="0"/>
              </a:rPr>
              <a:t/>
            </a:r>
            <a:br>
              <a:rPr lang="ru-RU" dirty="0" smtClean="0">
                <a:latin typeface="Arial" pitchFamily="34" charset="0"/>
                <a:cs typeface="Arial" pitchFamily="34" charset="0"/>
              </a:rPr>
            </a:br>
            <a:r>
              <a:rPr lang="ru-RU" dirty="0" smtClean="0">
                <a:latin typeface="Arial" pitchFamily="34" charset="0"/>
                <a:cs typeface="Arial" pitchFamily="34" charset="0"/>
              </a:rPr>
              <a:t/>
            </a:r>
            <a:br>
              <a:rPr lang="ru-RU" dirty="0" smtClean="0">
                <a:latin typeface="Arial" pitchFamily="34" charset="0"/>
                <a:cs typeface="Arial" pitchFamily="34" charset="0"/>
              </a:rPr>
            </a:br>
            <a:endParaRPr lang="ru-RU" dirty="0"/>
          </a:p>
        </p:txBody>
      </p:sp>
      <p:graphicFrame>
        <p:nvGraphicFramePr>
          <p:cNvPr id="5" name="Chart 4"/>
          <p:cNvGraphicFramePr/>
          <p:nvPr/>
        </p:nvGraphicFramePr>
        <p:xfrm>
          <a:off x="1524000" y="1052736"/>
          <a:ext cx="6096000" cy="50405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b="1" u="sng" dirty="0" smtClean="0">
                <a:solidFill>
                  <a:schemeClr val="tx1">
                    <a:lumMod val="65000"/>
                    <a:lumOff val="35000"/>
                  </a:schemeClr>
                </a:solidFill>
              </a:rPr>
              <a:t>NOLIKTAVAS UZSKAITE</a:t>
            </a:r>
            <a:r>
              <a:rPr lang="ru-RU" b="1" u="sng" dirty="0" smtClean="0">
                <a:solidFill>
                  <a:schemeClr val="tx1">
                    <a:lumMod val="65000"/>
                    <a:lumOff val="35000"/>
                  </a:schemeClr>
                </a:solidFill>
              </a:rPr>
              <a:t/>
            </a:r>
            <a:br>
              <a:rPr lang="ru-RU" b="1" u="sng" dirty="0" smtClean="0">
                <a:solidFill>
                  <a:schemeClr val="tx1">
                    <a:lumMod val="65000"/>
                    <a:lumOff val="35000"/>
                  </a:schemeClr>
                </a:solidFill>
              </a:rPr>
            </a:br>
            <a:r>
              <a:rPr lang="lv-LV" dirty="0" smtClean="0">
                <a:solidFill>
                  <a:schemeClr val="tx1">
                    <a:lumMod val="65000"/>
                    <a:lumOff val="35000"/>
                  </a:schemeClr>
                </a:solidFill>
              </a:rPr>
              <a:t>Nozaru risinājumi (Autoserviss)</a:t>
            </a:r>
            <a:endParaRPr lang="ru-RU" dirty="0">
              <a:solidFill>
                <a:schemeClr val="tx1">
                  <a:lumMod val="65000"/>
                  <a:lumOff val="35000"/>
                </a:schemeClr>
              </a:solidFill>
            </a:endParaRPr>
          </a:p>
        </p:txBody>
      </p:sp>
      <p:pic>
        <p:nvPicPr>
          <p:cNvPr id="39938" name="Picture 2"/>
          <p:cNvPicPr>
            <a:picLocks noGrp="1" noChangeAspect="1" noChangeArrowheads="1"/>
          </p:cNvPicPr>
          <p:nvPr>
            <p:ph idx="1"/>
          </p:nvPr>
        </p:nvPicPr>
        <p:blipFill>
          <a:blip r:embed="rId2" cstate="print"/>
          <a:srcRect/>
          <a:stretch>
            <a:fillRect/>
          </a:stretch>
        </p:blipFill>
        <p:spPr bwMode="auto">
          <a:xfrm>
            <a:off x="467544" y="1600200"/>
            <a:ext cx="8208911" cy="5069160"/>
          </a:xfrm>
          <a:prstGeom prst="rect">
            <a:avLst/>
          </a:prstGeom>
          <a:noFill/>
          <a:ln w="9525">
            <a:noFill/>
            <a:miter lim="800000"/>
            <a:headEnd/>
            <a:tailEnd/>
          </a:ln>
        </p:spPr>
      </p:pic>
      <p:pic>
        <p:nvPicPr>
          <p:cNvPr id="39939" name="Picture 3"/>
          <p:cNvPicPr>
            <a:picLocks noChangeAspect="1" noChangeArrowheads="1"/>
          </p:cNvPicPr>
          <p:nvPr/>
        </p:nvPicPr>
        <p:blipFill>
          <a:blip r:embed="rId3" cstate="print"/>
          <a:srcRect/>
          <a:stretch>
            <a:fillRect/>
          </a:stretch>
        </p:blipFill>
        <p:spPr bwMode="auto">
          <a:xfrm>
            <a:off x="3131840" y="1556792"/>
            <a:ext cx="5667375" cy="5177011"/>
          </a:xfrm>
          <a:prstGeom prst="rect">
            <a:avLst/>
          </a:prstGeom>
          <a:noFill/>
          <a:ln w="9525">
            <a:noFill/>
            <a:miter lim="800000"/>
            <a:headEnd/>
            <a:tailEnd/>
          </a:ln>
        </p:spPr>
      </p:pic>
      <p:pic>
        <p:nvPicPr>
          <p:cNvPr id="39940" name="Picture 4"/>
          <p:cNvPicPr>
            <a:picLocks noChangeAspect="1" noChangeArrowheads="1"/>
          </p:cNvPicPr>
          <p:nvPr/>
        </p:nvPicPr>
        <p:blipFill>
          <a:blip r:embed="rId4" cstate="print"/>
          <a:srcRect/>
          <a:stretch>
            <a:fillRect/>
          </a:stretch>
        </p:blipFill>
        <p:spPr bwMode="auto">
          <a:xfrm>
            <a:off x="1115616" y="2204864"/>
            <a:ext cx="7802254" cy="4392488"/>
          </a:xfrm>
          <a:prstGeom prst="rect">
            <a:avLst/>
          </a:prstGeom>
          <a:noFill/>
          <a:ln w="9525">
            <a:noFill/>
            <a:miter lim="800000"/>
            <a:headEnd/>
            <a:tailEnd/>
          </a:ln>
        </p:spPr>
      </p:pic>
      <p:pic>
        <p:nvPicPr>
          <p:cNvPr id="39941" name="Picture 5"/>
          <p:cNvPicPr>
            <a:picLocks noChangeAspect="1" noChangeArrowheads="1"/>
          </p:cNvPicPr>
          <p:nvPr/>
        </p:nvPicPr>
        <p:blipFill>
          <a:blip r:embed="rId5" cstate="print"/>
          <a:srcRect/>
          <a:stretch>
            <a:fillRect/>
          </a:stretch>
        </p:blipFill>
        <p:spPr bwMode="auto">
          <a:xfrm>
            <a:off x="1259632" y="1628801"/>
            <a:ext cx="7679581" cy="4857724"/>
          </a:xfrm>
          <a:prstGeom prst="rect">
            <a:avLst/>
          </a:prstGeom>
          <a:noFill/>
          <a:ln w="9525">
            <a:noFill/>
            <a:miter lim="800000"/>
            <a:headEnd/>
            <a:tailEnd/>
          </a:ln>
        </p:spPr>
      </p:pic>
      <p:pic>
        <p:nvPicPr>
          <p:cNvPr id="39943" name="Picture 7"/>
          <p:cNvPicPr>
            <a:picLocks noChangeAspect="1" noChangeArrowheads="1"/>
          </p:cNvPicPr>
          <p:nvPr/>
        </p:nvPicPr>
        <p:blipFill>
          <a:blip r:embed="rId6" cstate="print"/>
          <a:srcRect/>
          <a:stretch>
            <a:fillRect/>
          </a:stretch>
        </p:blipFill>
        <p:spPr bwMode="auto">
          <a:xfrm>
            <a:off x="2627784" y="1700808"/>
            <a:ext cx="6038850" cy="501282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9938"/>
                                        </p:tgtEl>
                                        <p:attrNameLst>
                                          <p:attrName>style.visibility</p:attrName>
                                        </p:attrNameLst>
                                      </p:cBhvr>
                                      <p:to>
                                        <p:strVal val="visible"/>
                                      </p:to>
                                    </p:set>
                                    <p:animEffect transition="in" filter="blinds(horizontal)">
                                      <p:cBhvr>
                                        <p:cTn id="10" dur="500"/>
                                        <p:tgtEl>
                                          <p:spTgt spid="3993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9939"/>
                                        </p:tgtEl>
                                        <p:attrNameLst>
                                          <p:attrName>style.visibility</p:attrName>
                                        </p:attrNameLst>
                                      </p:cBhvr>
                                      <p:to>
                                        <p:strVal val="visible"/>
                                      </p:to>
                                    </p:set>
                                    <p:animEffect transition="in" filter="blinds(horizontal)">
                                      <p:cBhvr>
                                        <p:cTn id="15" dur="500"/>
                                        <p:tgtEl>
                                          <p:spTgt spid="3993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9940"/>
                                        </p:tgtEl>
                                        <p:attrNameLst>
                                          <p:attrName>style.visibility</p:attrName>
                                        </p:attrNameLst>
                                      </p:cBhvr>
                                      <p:to>
                                        <p:strVal val="visible"/>
                                      </p:to>
                                    </p:set>
                                    <p:animEffect transition="in" filter="blinds(horizontal)">
                                      <p:cBhvr>
                                        <p:cTn id="20" dur="500"/>
                                        <p:tgtEl>
                                          <p:spTgt spid="3994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9941"/>
                                        </p:tgtEl>
                                        <p:attrNameLst>
                                          <p:attrName>style.visibility</p:attrName>
                                        </p:attrNameLst>
                                      </p:cBhvr>
                                      <p:to>
                                        <p:strVal val="visible"/>
                                      </p:to>
                                    </p:set>
                                    <p:animEffect transition="in" filter="blinds(horizontal)">
                                      <p:cBhvr>
                                        <p:cTn id="25" dur="500"/>
                                        <p:tgtEl>
                                          <p:spTgt spid="3994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9943"/>
                                        </p:tgtEl>
                                        <p:attrNameLst>
                                          <p:attrName>style.visibility</p:attrName>
                                        </p:attrNameLst>
                                      </p:cBhvr>
                                      <p:to>
                                        <p:strVal val="visible"/>
                                      </p:to>
                                    </p:set>
                                    <p:animEffect transition="in" filter="blinds(horizontal)">
                                      <p:cBhvr>
                                        <p:cTn id="30" dur="5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152" y="687363"/>
            <a:ext cx="3326770" cy="6463308"/>
          </a:xfrm>
          <a:prstGeom prst="rect">
            <a:avLst/>
          </a:prstGeom>
          <a:noFill/>
        </p:spPr>
        <p:txBody>
          <a:bodyPr wrap="square" rtlCol="0">
            <a:spAutoFit/>
          </a:bodyPr>
          <a:lstStyle/>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Darba līgumi</a:t>
            </a:r>
            <a:endParaRPr lang="ru-RU" b="1" dirty="0" smtClean="0">
              <a:solidFill>
                <a:schemeClr val="tx1">
                  <a:lumMod val="65000"/>
                  <a:lumOff val="35000"/>
                </a:schemeClr>
              </a:solidFill>
              <a:latin typeface="Arial" pitchFamily="34" charset="0"/>
              <a:cs typeface="Arial" pitchFamily="34" charset="0"/>
            </a:endParaRPr>
          </a:p>
          <a:p>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Rīkojumu žurnāls</a:t>
            </a:r>
            <a:endParaRPr lang="ru-RU" b="1" dirty="0">
              <a:solidFill>
                <a:schemeClr val="tx1">
                  <a:lumMod val="65000"/>
                  <a:lumOff val="35000"/>
                </a:schemeClr>
              </a:solidFill>
              <a:latin typeface="Arial" pitchFamily="34" charset="0"/>
              <a:cs typeface="Arial" pitchFamily="34" charset="0"/>
            </a:endParaRPr>
          </a:p>
          <a:p>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en-US" b="1" dirty="0" err="1">
                <a:solidFill>
                  <a:schemeClr val="tx1">
                    <a:lumMod val="65000"/>
                    <a:lumOff val="35000"/>
                  </a:schemeClr>
                </a:solidFill>
                <a:latin typeface="Arial" pitchFamily="34" charset="0"/>
                <a:cs typeface="Arial" pitchFamily="34" charset="0"/>
              </a:rPr>
              <a:t>Štatu</a:t>
            </a:r>
            <a:r>
              <a:rPr lang="en-US" b="1" dirty="0">
                <a:solidFill>
                  <a:schemeClr val="tx1">
                    <a:lumMod val="65000"/>
                    <a:lumOff val="35000"/>
                  </a:schemeClr>
                </a:solidFill>
                <a:latin typeface="Arial" pitchFamily="34" charset="0"/>
                <a:cs typeface="Arial" pitchFamily="34" charset="0"/>
              </a:rPr>
              <a:t> </a:t>
            </a:r>
            <a:r>
              <a:rPr lang="en-US" b="1" dirty="0" err="1">
                <a:solidFill>
                  <a:schemeClr val="tx1">
                    <a:lumMod val="65000"/>
                    <a:lumOff val="35000"/>
                  </a:schemeClr>
                </a:solidFill>
                <a:latin typeface="Arial" pitchFamily="34" charset="0"/>
                <a:cs typeface="Arial" pitchFamily="34" charset="0"/>
              </a:rPr>
              <a:t>saraksta</a:t>
            </a:r>
            <a:r>
              <a:rPr lang="en-US" b="1" dirty="0">
                <a:solidFill>
                  <a:schemeClr val="tx1">
                    <a:lumMod val="65000"/>
                    <a:lumOff val="35000"/>
                  </a:schemeClr>
                </a:solidFill>
                <a:latin typeface="Arial" pitchFamily="34" charset="0"/>
                <a:cs typeface="Arial" pitchFamily="34" charset="0"/>
              </a:rPr>
              <a:t> </a:t>
            </a:r>
            <a:r>
              <a:rPr lang="en-US" b="1" dirty="0" err="1" smtClean="0">
                <a:solidFill>
                  <a:schemeClr val="tx1">
                    <a:lumMod val="65000"/>
                    <a:lumOff val="35000"/>
                  </a:schemeClr>
                </a:solidFill>
                <a:latin typeface="Arial" pitchFamily="34" charset="0"/>
                <a:cs typeface="Arial" pitchFamily="34" charset="0"/>
              </a:rPr>
              <a:t>uzturēšana</a:t>
            </a:r>
            <a:r>
              <a:rPr lang="lv-LV" b="1" dirty="0" smtClean="0">
                <a:solidFill>
                  <a:schemeClr val="tx1">
                    <a:lumMod val="65000"/>
                    <a:lumOff val="35000"/>
                  </a:schemeClr>
                </a:solidFill>
                <a:latin typeface="Arial" pitchFamily="34" charset="0"/>
                <a:cs typeface="Arial" pitchFamily="34" charset="0"/>
              </a:rPr>
              <a:t>, </a:t>
            </a:r>
            <a:r>
              <a:rPr lang="en-US" b="1" dirty="0" err="1" smtClean="0">
                <a:solidFill>
                  <a:schemeClr val="tx1">
                    <a:lumMod val="65000"/>
                    <a:lumOff val="35000"/>
                  </a:schemeClr>
                </a:solidFill>
                <a:latin typeface="Arial" pitchFamily="34" charset="0"/>
                <a:cs typeface="Arial" pitchFamily="34" charset="0"/>
              </a:rPr>
              <a:t>vakanču</a:t>
            </a:r>
            <a:r>
              <a:rPr lang="en-US" b="1" dirty="0" smtClean="0">
                <a:solidFill>
                  <a:schemeClr val="tx1">
                    <a:lumMod val="65000"/>
                    <a:lumOff val="35000"/>
                  </a:schemeClr>
                </a:solidFill>
                <a:latin typeface="Arial" pitchFamily="34" charset="0"/>
                <a:cs typeface="Arial" pitchFamily="34" charset="0"/>
              </a:rPr>
              <a:t> </a:t>
            </a:r>
            <a:r>
              <a:rPr lang="en-US" b="1" dirty="0" err="1" smtClean="0">
                <a:solidFill>
                  <a:schemeClr val="tx1">
                    <a:lumMod val="65000"/>
                    <a:lumOff val="35000"/>
                  </a:schemeClr>
                </a:solidFill>
                <a:latin typeface="Arial" pitchFamily="34" charset="0"/>
                <a:cs typeface="Arial" pitchFamily="34" charset="0"/>
              </a:rPr>
              <a:t>kontrole</a:t>
            </a:r>
            <a:endParaRPr lang="lv-LV"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en-US" b="1" dirty="0" err="1">
                <a:solidFill>
                  <a:schemeClr val="tx1">
                    <a:lumMod val="65000"/>
                    <a:lumOff val="35000"/>
                  </a:schemeClr>
                </a:solidFill>
                <a:latin typeface="Arial" pitchFamily="34" charset="0"/>
                <a:cs typeface="Arial" pitchFamily="34" charset="0"/>
              </a:rPr>
              <a:t>Informācijas</a:t>
            </a:r>
            <a:r>
              <a:rPr lang="en-US" b="1" dirty="0">
                <a:solidFill>
                  <a:schemeClr val="tx1">
                    <a:lumMod val="65000"/>
                    <a:lumOff val="35000"/>
                  </a:schemeClr>
                </a:solidFill>
                <a:latin typeface="Arial" pitchFamily="34" charset="0"/>
                <a:cs typeface="Arial" pitchFamily="34" charset="0"/>
              </a:rPr>
              <a:t> </a:t>
            </a:r>
            <a:r>
              <a:rPr lang="en-US" b="1" dirty="0" err="1">
                <a:solidFill>
                  <a:schemeClr val="tx1">
                    <a:lumMod val="65000"/>
                    <a:lumOff val="35000"/>
                  </a:schemeClr>
                </a:solidFill>
                <a:latin typeface="Arial" pitchFamily="34" charset="0"/>
                <a:cs typeface="Arial" pitchFamily="34" charset="0"/>
              </a:rPr>
              <a:t>uzglabāšana</a:t>
            </a:r>
            <a:r>
              <a:rPr lang="en-US" b="1" dirty="0">
                <a:solidFill>
                  <a:schemeClr val="tx1">
                    <a:lumMod val="65000"/>
                    <a:lumOff val="35000"/>
                  </a:schemeClr>
                </a:solidFill>
                <a:latin typeface="Arial" pitchFamily="34" charset="0"/>
                <a:cs typeface="Arial" pitchFamily="34" charset="0"/>
              </a:rPr>
              <a:t> par </a:t>
            </a:r>
            <a:r>
              <a:rPr lang="en-US" b="1" dirty="0" err="1">
                <a:solidFill>
                  <a:schemeClr val="tx1">
                    <a:lumMod val="65000"/>
                    <a:lumOff val="35000"/>
                  </a:schemeClr>
                </a:solidFill>
                <a:latin typeface="Arial" pitchFamily="34" charset="0"/>
                <a:cs typeface="Arial" pitchFamily="34" charset="0"/>
              </a:rPr>
              <a:t>kandidātiem</a:t>
            </a:r>
            <a:r>
              <a:rPr lang="en-US" b="1" dirty="0">
                <a:solidFill>
                  <a:schemeClr val="tx1">
                    <a:lumMod val="65000"/>
                    <a:lumOff val="35000"/>
                  </a:schemeClr>
                </a:solidFill>
                <a:latin typeface="Arial" pitchFamily="34" charset="0"/>
                <a:cs typeface="Arial" pitchFamily="34" charset="0"/>
              </a:rPr>
              <a:t> </a:t>
            </a:r>
            <a:r>
              <a:rPr lang="en-US" b="1" dirty="0" err="1">
                <a:solidFill>
                  <a:schemeClr val="tx1">
                    <a:lumMod val="65000"/>
                    <a:lumOff val="35000"/>
                  </a:schemeClr>
                </a:solidFill>
                <a:latin typeface="Arial" pitchFamily="34" charset="0"/>
                <a:cs typeface="Arial" pitchFamily="34" charset="0"/>
              </a:rPr>
              <a:t>uz</a:t>
            </a:r>
            <a:r>
              <a:rPr lang="en-US" b="1" dirty="0">
                <a:solidFill>
                  <a:schemeClr val="tx1">
                    <a:lumMod val="65000"/>
                    <a:lumOff val="35000"/>
                  </a:schemeClr>
                </a:solidFill>
                <a:latin typeface="Arial" pitchFamily="34" charset="0"/>
                <a:cs typeface="Arial" pitchFamily="34" charset="0"/>
              </a:rPr>
              <a:t> </a:t>
            </a:r>
            <a:r>
              <a:rPr lang="en-US" b="1" dirty="0" err="1" smtClean="0">
                <a:solidFill>
                  <a:schemeClr val="tx1">
                    <a:lumMod val="65000"/>
                    <a:lumOff val="35000"/>
                  </a:schemeClr>
                </a:solidFill>
                <a:latin typeface="Arial" pitchFamily="34" charset="0"/>
                <a:cs typeface="Arial" pitchFamily="34" charset="0"/>
              </a:rPr>
              <a:t>amatu</a:t>
            </a:r>
            <a:endParaRPr lang="lv-LV"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a:solidFill>
                  <a:schemeClr val="tx1">
                    <a:lumMod val="65000"/>
                    <a:lumOff val="35000"/>
                  </a:schemeClr>
                </a:solidFill>
                <a:latin typeface="Arial" pitchFamily="34" charset="0"/>
                <a:cs typeface="Arial" pitchFamily="34" charset="0"/>
              </a:rPr>
              <a:t>Atvaļinājumu plānošana ar datumu </a:t>
            </a:r>
            <a:r>
              <a:rPr lang="lv-LV" b="1" dirty="0" smtClean="0">
                <a:solidFill>
                  <a:schemeClr val="tx1">
                    <a:lumMod val="65000"/>
                    <a:lumOff val="35000"/>
                  </a:schemeClr>
                </a:solidFill>
                <a:latin typeface="Arial" pitchFamily="34" charset="0"/>
                <a:cs typeface="Arial" pitchFamily="34" charset="0"/>
              </a:rPr>
              <a:t>kontroli</a:t>
            </a:r>
          </a:p>
          <a:p>
            <a:pPr marL="285750" indent="-285750">
              <a:buFont typeface="Arial" pitchFamily="34" charset="0"/>
              <a:buChar char="•"/>
            </a:pPr>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a:solidFill>
                  <a:schemeClr val="tx1">
                    <a:lumMod val="65000"/>
                    <a:lumOff val="35000"/>
                  </a:schemeClr>
                </a:solidFill>
                <a:latin typeface="Arial" pitchFamily="34" charset="0"/>
                <a:cs typeface="Arial" pitchFamily="34" charset="0"/>
              </a:rPr>
              <a:t>Darbinieku darba stāža </a:t>
            </a:r>
            <a:r>
              <a:rPr lang="lv-LV" b="1" dirty="0" smtClean="0">
                <a:solidFill>
                  <a:schemeClr val="tx1">
                    <a:lumMod val="65000"/>
                    <a:lumOff val="35000"/>
                  </a:schemeClr>
                </a:solidFill>
                <a:latin typeface="Arial" pitchFamily="34" charset="0"/>
                <a:cs typeface="Arial" pitchFamily="34" charset="0"/>
              </a:rPr>
              <a:t>aprēķins</a:t>
            </a:r>
          </a:p>
          <a:p>
            <a:pPr marL="285750" indent="-285750">
              <a:buFont typeface="Arial" pitchFamily="34" charset="0"/>
              <a:buChar char="•"/>
            </a:pPr>
            <a:endParaRPr lang="ru-RU" b="1" dirty="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Reģistrācijas žurnāli</a:t>
            </a:r>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endParaRPr lang="ru-RU" b="1" dirty="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Realizētas </a:t>
            </a:r>
            <a:r>
              <a:rPr lang="en-US" b="1" dirty="0" err="1" smtClean="0">
                <a:solidFill>
                  <a:schemeClr val="tx1">
                    <a:lumMod val="65000"/>
                    <a:lumOff val="35000"/>
                  </a:schemeClr>
                </a:solidFill>
                <a:latin typeface="Arial" pitchFamily="34" charset="0"/>
                <a:cs typeface="Arial" pitchFamily="34" charset="0"/>
              </a:rPr>
              <a:t>iespējas</a:t>
            </a:r>
            <a:r>
              <a:rPr lang="en-US" b="1" dirty="0" smtClean="0">
                <a:solidFill>
                  <a:schemeClr val="tx1">
                    <a:lumMod val="65000"/>
                    <a:lumOff val="35000"/>
                  </a:schemeClr>
                </a:solidFill>
                <a:latin typeface="Arial" pitchFamily="34" charset="0"/>
                <a:cs typeface="Arial" pitchFamily="34" charset="0"/>
              </a:rPr>
              <a:t> </a:t>
            </a:r>
            <a:r>
              <a:rPr lang="en-US" b="1" dirty="0" err="1">
                <a:solidFill>
                  <a:schemeClr val="tx1">
                    <a:lumMod val="65000"/>
                    <a:lumOff val="35000"/>
                  </a:schemeClr>
                </a:solidFill>
                <a:latin typeface="Arial" pitchFamily="34" charset="0"/>
                <a:cs typeface="Arial" pitchFamily="34" charset="0"/>
              </a:rPr>
              <a:t>atlasīt</a:t>
            </a:r>
            <a:r>
              <a:rPr lang="en-US" b="1" dirty="0">
                <a:solidFill>
                  <a:schemeClr val="tx1">
                    <a:lumMod val="65000"/>
                    <a:lumOff val="35000"/>
                  </a:schemeClr>
                </a:solidFill>
                <a:latin typeface="Arial" pitchFamily="34" charset="0"/>
                <a:cs typeface="Arial" pitchFamily="34" charset="0"/>
              </a:rPr>
              <a:t> </a:t>
            </a:r>
            <a:r>
              <a:rPr lang="en-US" b="1" dirty="0" err="1">
                <a:solidFill>
                  <a:schemeClr val="tx1">
                    <a:lumMod val="65000"/>
                    <a:lumOff val="35000"/>
                  </a:schemeClr>
                </a:solidFill>
                <a:latin typeface="Arial" pitchFamily="34" charset="0"/>
                <a:cs typeface="Arial" pitchFamily="34" charset="0"/>
              </a:rPr>
              <a:t>datus</a:t>
            </a:r>
            <a:r>
              <a:rPr lang="en-US" b="1" dirty="0">
                <a:solidFill>
                  <a:schemeClr val="tx1">
                    <a:lumMod val="65000"/>
                    <a:lumOff val="35000"/>
                  </a:schemeClr>
                </a:solidFill>
                <a:latin typeface="Arial" pitchFamily="34" charset="0"/>
                <a:cs typeface="Arial" pitchFamily="34" charset="0"/>
              </a:rPr>
              <a:t> </a:t>
            </a:r>
            <a:r>
              <a:rPr lang="en-US" b="1" dirty="0" err="1">
                <a:solidFill>
                  <a:schemeClr val="tx1">
                    <a:lumMod val="65000"/>
                    <a:lumOff val="35000"/>
                  </a:schemeClr>
                </a:solidFill>
                <a:latin typeface="Arial" pitchFamily="34" charset="0"/>
                <a:cs typeface="Arial" pitchFamily="34" charset="0"/>
              </a:rPr>
              <a:t>atbilstoši</a:t>
            </a:r>
            <a:r>
              <a:rPr lang="en-US" b="1" dirty="0">
                <a:solidFill>
                  <a:schemeClr val="tx1">
                    <a:lumMod val="65000"/>
                    <a:lumOff val="35000"/>
                  </a:schemeClr>
                </a:solidFill>
                <a:latin typeface="Arial" pitchFamily="34" charset="0"/>
                <a:cs typeface="Arial" pitchFamily="34" charset="0"/>
              </a:rPr>
              <a:t> </a:t>
            </a:r>
            <a:r>
              <a:rPr lang="en-US" b="1" dirty="0" err="1">
                <a:solidFill>
                  <a:schemeClr val="tx1">
                    <a:lumMod val="65000"/>
                    <a:lumOff val="35000"/>
                  </a:schemeClr>
                </a:solidFill>
                <a:latin typeface="Arial" pitchFamily="34" charset="0"/>
                <a:cs typeface="Arial" pitchFamily="34" charset="0"/>
              </a:rPr>
              <a:t>dažādiem</a:t>
            </a:r>
            <a:r>
              <a:rPr lang="en-US" b="1" dirty="0">
                <a:solidFill>
                  <a:schemeClr val="tx1">
                    <a:lumMod val="65000"/>
                    <a:lumOff val="35000"/>
                  </a:schemeClr>
                </a:solidFill>
                <a:latin typeface="Arial" pitchFamily="34" charset="0"/>
                <a:cs typeface="Arial" pitchFamily="34" charset="0"/>
              </a:rPr>
              <a:t> </a:t>
            </a:r>
            <a:r>
              <a:rPr lang="en-US" b="1" dirty="0" err="1">
                <a:solidFill>
                  <a:schemeClr val="tx1">
                    <a:lumMod val="65000"/>
                    <a:lumOff val="35000"/>
                  </a:schemeClr>
                </a:solidFill>
                <a:latin typeface="Arial" pitchFamily="34" charset="0"/>
                <a:cs typeface="Arial" pitchFamily="34" charset="0"/>
              </a:rPr>
              <a:t>kritērijiem</a:t>
            </a:r>
            <a:endParaRPr lang="en-US" b="1" dirty="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endParaRPr lang="ru-RU" b="1" dirty="0">
              <a:solidFill>
                <a:schemeClr val="tx1">
                  <a:lumMod val="65000"/>
                  <a:lumOff val="35000"/>
                </a:schemeClr>
              </a:solidFill>
              <a:latin typeface="Arial" pitchFamily="34" charset="0"/>
              <a:cs typeface="Arial" pitchFamily="34" charset="0"/>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1388" y="766763"/>
            <a:ext cx="5352429" cy="256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781300"/>
            <a:ext cx="5079429" cy="351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29855" y="78532"/>
            <a:ext cx="3989618" cy="584775"/>
          </a:xfrm>
          <a:prstGeom prst="rect">
            <a:avLst/>
          </a:prstGeom>
          <a:noFill/>
        </p:spPr>
        <p:txBody>
          <a:bodyPr wrap="none" rtlCol="0">
            <a:spAutoFit/>
          </a:bodyPr>
          <a:lstStyle/>
          <a:p>
            <a:r>
              <a:rPr lang="lv-LV" sz="3200" b="1" u="sng" dirty="0" smtClean="0">
                <a:solidFill>
                  <a:schemeClr val="tx1">
                    <a:lumMod val="65000"/>
                    <a:lumOff val="35000"/>
                  </a:schemeClr>
                </a:solidFill>
                <a:latin typeface="+mj-lt"/>
              </a:rPr>
              <a:t>Cilvēku resursu vadība</a:t>
            </a:r>
            <a:endParaRPr lang="lv-LV" sz="3200" b="1" u="sng" dirty="0">
              <a:solidFill>
                <a:schemeClr val="tx1">
                  <a:lumMod val="65000"/>
                  <a:lumOff val="35000"/>
                </a:schemeClr>
              </a:solidFill>
              <a:latin typeface="+mj-lt"/>
            </a:endParaRPr>
          </a:p>
        </p:txBody>
      </p:sp>
    </p:spTree>
    <p:extLst>
      <p:ext uri="{BB962C8B-B14F-4D97-AF65-F5344CB8AC3E}">
        <p14:creationId xmlns:p14="http://schemas.microsoft.com/office/powerpoint/2010/main" val="268077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blinds(horizontal)">
                                      <p:cBhvr>
                                        <p:cTn id="13" dur="500"/>
                                        <p:tgtEl>
                                          <p:spTgt spid="102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6575" y="709613"/>
            <a:ext cx="5616302" cy="359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6575" y="2443163"/>
            <a:ext cx="5878771" cy="386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50804" y="104478"/>
            <a:ext cx="1293367" cy="584775"/>
          </a:xfrm>
          <a:prstGeom prst="rect">
            <a:avLst/>
          </a:prstGeom>
          <a:noFill/>
        </p:spPr>
        <p:txBody>
          <a:bodyPr wrap="none" rtlCol="0">
            <a:spAutoFit/>
          </a:bodyPr>
          <a:lstStyle/>
          <a:p>
            <a:r>
              <a:rPr lang="lv-LV" sz="3200" b="1" u="sng" dirty="0" smtClean="0">
                <a:solidFill>
                  <a:schemeClr val="tx1">
                    <a:lumMod val="65000"/>
                    <a:lumOff val="35000"/>
                  </a:schemeClr>
                </a:solidFill>
                <a:latin typeface="+mj-lt"/>
              </a:rPr>
              <a:t>Tabele</a:t>
            </a:r>
            <a:endParaRPr lang="lv-LV" sz="3200" b="1" u="sng" dirty="0">
              <a:solidFill>
                <a:schemeClr val="tx1">
                  <a:lumMod val="65000"/>
                  <a:lumOff val="35000"/>
                </a:schemeClr>
              </a:solidFill>
              <a:latin typeface="+mj-lt"/>
            </a:endParaRPr>
          </a:p>
        </p:txBody>
      </p:sp>
      <p:sp>
        <p:nvSpPr>
          <p:cNvPr id="3" name="TextBox 2"/>
          <p:cNvSpPr txBox="1"/>
          <p:nvPr/>
        </p:nvSpPr>
        <p:spPr>
          <a:xfrm>
            <a:off x="123503" y="721891"/>
            <a:ext cx="2520280" cy="5632311"/>
          </a:xfrm>
          <a:prstGeom prst="rect">
            <a:avLst/>
          </a:prstGeom>
          <a:noFill/>
        </p:spPr>
        <p:txBody>
          <a:bodyPr wrap="square" rtlCol="0">
            <a:spAutoFit/>
          </a:bodyPr>
          <a:lstStyle/>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Plāni</a:t>
            </a:r>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endParaRPr lang="ru-RU" b="1" dirty="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Grafiki</a:t>
            </a:r>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endParaRPr lang="ru-RU" b="1" dirty="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Grafiku izdruka</a:t>
            </a:r>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endParaRPr lang="ru-RU" b="1" dirty="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Rīkojumi par grafiku izmaiņām</a:t>
            </a:r>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endParaRPr lang="ru-RU" b="1" dirty="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Tabeles uzturēšana</a:t>
            </a:r>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endParaRPr lang="ru-RU" b="1" dirty="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Tabeles izdruka</a:t>
            </a:r>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endParaRPr lang="ru-RU" b="1" dirty="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en-US" b="1" dirty="0" err="1">
                <a:solidFill>
                  <a:schemeClr val="tx1">
                    <a:lumMod val="65000"/>
                    <a:lumOff val="35000"/>
                  </a:schemeClr>
                </a:solidFill>
                <a:latin typeface="Arial" pitchFamily="34" charset="0"/>
                <a:cs typeface="Arial" pitchFamily="34" charset="0"/>
              </a:rPr>
              <a:t>Elektroniskās</a:t>
            </a:r>
            <a:r>
              <a:rPr lang="en-US" b="1" dirty="0">
                <a:solidFill>
                  <a:schemeClr val="tx1">
                    <a:lumMod val="65000"/>
                    <a:lumOff val="35000"/>
                  </a:schemeClr>
                </a:solidFill>
                <a:latin typeface="Arial" pitchFamily="34" charset="0"/>
                <a:cs typeface="Arial" pitchFamily="34" charset="0"/>
              </a:rPr>
              <a:t> </a:t>
            </a:r>
            <a:r>
              <a:rPr lang="en-US" b="1" dirty="0" err="1">
                <a:solidFill>
                  <a:schemeClr val="tx1">
                    <a:lumMod val="65000"/>
                    <a:lumOff val="35000"/>
                  </a:schemeClr>
                </a:solidFill>
                <a:latin typeface="Arial" pitchFamily="34" charset="0"/>
                <a:cs typeface="Arial" pitchFamily="34" charset="0"/>
              </a:rPr>
              <a:t>caurlaides</a:t>
            </a:r>
            <a:endParaRPr lang="ru-RU" dirty="0">
              <a:solidFill>
                <a:schemeClr val="tx1">
                  <a:lumMod val="65000"/>
                  <a:lumOff val="35000"/>
                </a:schemeClr>
              </a:solidFill>
            </a:endParaRPr>
          </a:p>
          <a:p>
            <a:pPr marL="285750" indent="-285750">
              <a:buFont typeface="Arial" pitchFamily="34" charset="0"/>
              <a:buChar char="•"/>
            </a:pPr>
            <a:endParaRPr lang="ru-RU" dirty="0" smtClean="0">
              <a:solidFill>
                <a:schemeClr val="tx1">
                  <a:lumMod val="65000"/>
                  <a:lumOff val="35000"/>
                </a:schemeClr>
              </a:solidFill>
            </a:endParaRPr>
          </a:p>
          <a:p>
            <a:pPr marL="285750" indent="-285750">
              <a:buFont typeface="Arial" pitchFamily="34" charset="0"/>
              <a:buChar char="•"/>
            </a:pPr>
            <a:endParaRPr lang="ru-RU" dirty="0">
              <a:solidFill>
                <a:schemeClr val="tx1">
                  <a:lumMod val="65000"/>
                  <a:lumOff val="35000"/>
                </a:schemeClr>
              </a:solidFill>
            </a:endParaRPr>
          </a:p>
          <a:p>
            <a:pPr marL="285750" indent="-285750">
              <a:buFont typeface="Arial" pitchFamily="34" charset="0"/>
              <a:buChar char="•"/>
            </a:pPr>
            <a:endParaRPr lang="ru-RU" dirty="0" smtClean="0">
              <a:solidFill>
                <a:schemeClr val="tx1">
                  <a:lumMod val="65000"/>
                  <a:lumOff val="35000"/>
                </a:schemeClr>
              </a:solidFill>
            </a:endParaRPr>
          </a:p>
          <a:p>
            <a:endParaRPr lang="lv-LV" dirty="0">
              <a:solidFill>
                <a:schemeClr val="tx1">
                  <a:lumMod val="65000"/>
                  <a:lumOff val="35000"/>
                </a:schemeClr>
              </a:solidFill>
            </a:endParaRPr>
          </a:p>
        </p:txBody>
      </p:sp>
    </p:spTree>
    <p:extLst>
      <p:ext uri="{BB962C8B-B14F-4D97-AF65-F5344CB8AC3E}">
        <p14:creationId xmlns:p14="http://schemas.microsoft.com/office/powerpoint/2010/main" val="205362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blinds(horizontal)">
                                      <p:cBhvr>
                                        <p:cTn id="13" dur="500"/>
                                        <p:tgtEl>
                                          <p:spTgt spid="205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4414" y="599727"/>
            <a:ext cx="5782902" cy="359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717032"/>
            <a:ext cx="5265720" cy="212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68810" y="36240"/>
            <a:ext cx="5567486" cy="584775"/>
          </a:xfrm>
          <a:prstGeom prst="rect">
            <a:avLst/>
          </a:prstGeom>
          <a:noFill/>
        </p:spPr>
        <p:txBody>
          <a:bodyPr wrap="square" rtlCol="0">
            <a:spAutoFit/>
          </a:bodyPr>
          <a:lstStyle/>
          <a:p>
            <a:pPr algn="ctr"/>
            <a:r>
              <a:rPr lang="lv-LV" sz="3200" b="1" u="sng" dirty="0" smtClean="0">
                <a:solidFill>
                  <a:schemeClr val="tx1">
                    <a:lumMod val="65000"/>
                    <a:lumOff val="35000"/>
                  </a:schemeClr>
                </a:solidFill>
                <a:latin typeface="Arial" pitchFamily="34" charset="0"/>
                <a:cs typeface="Arial" pitchFamily="34" charset="0"/>
              </a:rPr>
              <a:t>Darba alga</a:t>
            </a:r>
            <a:endParaRPr lang="lv-LV" sz="3200" b="1" u="sng" dirty="0">
              <a:solidFill>
                <a:schemeClr val="tx1">
                  <a:lumMod val="65000"/>
                  <a:lumOff val="35000"/>
                </a:schemeClr>
              </a:solidFill>
              <a:latin typeface="Arial" pitchFamily="34" charset="0"/>
              <a:cs typeface="Arial" pitchFamily="34" charset="0"/>
            </a:endParaRPr>
          </a:p>
        </p:txBody>
      </p:sp>
      <p:sp>
        <p:nvSpPr>
          <p:cNvPr id="3" name="TextBox 2"/>
          <p:cNvSpPr txBox="1"/>
          <p:nvPr/>
        </p:nvSpPr>
        <p:spPr>
          <a:xfrm>
            <a:off x="26952" y="777652"/>
            <a:ext cx="3047462" cy="6186309"/>
          </a:xfrm>
          <a:prstGeom prst="rect">
            <a:avLst/>
          </a:prstGeom>
          <a:noFill/>
        </p:spPr>
        <p:txBody>
          <a:bodyPr wrap="square" rtlCol="0">
            <a:spAutoFit/>
          </a:bodyPr>
          <a:lstStyle/>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Darba algas aprēķins</a:t>
            </a:r>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Atvaļinājumu aprēķins</a:t>
            </a:r>
          </a:p>
          <a:p>
            <a:pPr marL="285750" indent="-285750">
              <a:buFont typeface="Arial" pitchFamily="34" charset="0"/>
              <a:buChar char="•"/>
            </a:pPr>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a:solidFill>
                  <a:schemeClr val="tx1">
                    <a:lumMod val="65000"/>
                    <a:lumOff val="35000"/>
                  </a:schemeClr>
                </a:solidFill>
                <a:latin typeface="Arial" pitchFamily="34" charset="0"/>
                <a:cs typeface="Arial" pitchFamily="34" charset="0"/>
              </a:rPr>
              <a:t>Slimības lapu </a:t>
            </a:r>
            <a:r>
              <a:rPr lang="lv-LV" b="1" dirty="0" smtClean="0">
                <a:solidFill>
                  <a:schemeClr val="tx1">
                    <a:lumMod val="65000"/>
                    <a:lumOff val="35000"/>
                  </a:schemeClr>
                </a:solidFill>
                <a:latin typeface="Arial" pitchFamily="34" charset="0"/>
                <a:cs typeface="Arial" pitchFamily="34" charset="0"/>
              </a:rPr>
              <a:t>apmaksas aprēķins</a:t>
            </a:r>
          </a:p>
          <a:p>
            <a:pPr marL="285750" indent="-285750">
              <a:buFont typeface="Arial" pitchFamily="34" charset="0"/>
              <a:buChar char="•"/>
            </a:pPr>
            <a:endParaRPr lang="ru-RU" b="1" dirty="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Nodokļu aprēķins</a:t>
            </a:r>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Datu eksports uz bankām</a:t>
            </a:r>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endParaRPr lang="ru-RU" b="1" dirty="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Atskai</a:t>
            </a:r>
            <a:r>
              <a:rPr lang="lv-LV" b="1" dirty="0" smtClean="0">
                <a:solidFill>
                  <a:schemeClr val="tx1">
                    <a:lumMod val="65000"/>
                    <a:lumOff val="35000"/>
                  </a:schemeClr>
                </a:solidFill>
                <a:latin typeface="Arial" pitchFamily="34" charset="0"/>
                <a:cs typeface="Arial" pitchFamily="34" charset="0"/>
              </a:rPr>
              <a:t>šu komplekts iekšējai izmantošanai</a:t>
            </a:r>
            <a:endParaRPr lang="ru-RU" b="1" dirty="0" smtClean="0">
              <a:solidFill>
                <a:schemeClr val="tx1">
                  <a:lumMod val="65000"/>
                  <a:lumOff val="35000"/>
                </a:schemeClr>
              </a:solidFill>
              <a:latin typeface="Arial" pitchFamily="34" charset="0"/>
              <a:cs typeface="Arial" pitchFamily="34" charset="0"/>
            </a:endParaRPr>
          </a:p>
          <a:p>
            <a:endParaRPr lang="ru-RU" b="1" dirty="0" smtClean="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Ārējo atskaišu spektrs: </a:t>
            </a:r>
            <a:r>
              <a:rPr lang="en-US" b="1" dirty="0">
                <a:solidFill>
                  <a:schemeClr val="tx1">
                    <a:lumMod val="65000"/>
                    <a:lumOff val="35000"/>
                  </a:schemeClr>
                </a:solidFill>
                <a:latin typeface="Arial" pitchFamily="34" charset="0"/>
                <a:cs typeface="Arial" pitchFamily="34" charset="0"/>
              </a:rPr>
              <a:t>EDS,</a:t>
            </a:r>
            <a:r>
              <a:rPr lang="ru-RU" b="1" dirty="0">
                <a:solidFill>
                  <a:schemeClr val="tx1">
                    <a:lumMod val="65000"/>
                    <a:lumOff val="35000"/>
                  </a:schemeClr>
                </a:solidFill>
                <a:latin typeface="Arial" pitchFamily="34" charset="0"/>
                <a:cs typeface="Arial" pitchFamily="34" charset="0"/>
              </a:rPr>
              <a:t> </a:t>
            </a:r>
            <a:r>
              <a:rPr lang="lv-LV" b="1" dirty="0" smtClean="0">
                <a:solidFill>
                  <a:schemeClr val="tx1">
                    <a:lumMod val="65000"/>
                    <a:lumOff val="35000"/>
                  </a:schemeClr>
                </a:solidFill>
                <a:latin typeface="Arial" pitchFamily="34" charset="0"/>
                <a:cs typeface="Arial" pitchFamily="34" charset="0"/>
              </a:rPr>
              <a:t>statistikas</a:t>
            </a:r>
            <a:endParaRPr lang="ru-RU" b="1" dirty="0" smtClean="0">
              <a:solidFill>
                <a:schemeClr val="tx1">
                  <a:lumMod val="65000"/>
                  <a:lumOff val="35000"/>
                </a:schemeClr>
              </a:solidFill>
              <a:latin typeface="Arial" pitchFamily="34" charset="0"/>
              <a:cs typeface="Arial" pitchFamily="34" charset="0"/>
            </a:endParaRPr>
          </a:p>
          <a:p>
            <a:endParaRPr lang="ru-RU" b="1" dirty="0">
              <a:solidFill>
                <a:schemeClr val="tx1">
                  <a:lumMod val="65000"/>
                  <a:lumOff val="35000"/>
                </a:schemeClr>
              </a:solidFill>
              <a:latin typeface="Arial" pitchFamily="34" charset="0"/>
              <a:cs typeface="Arial" pitchFamily="34" charset="0"/>
            </a:endParaRPr>
          </a:p>
          <a:p>
            <a:pPr marL="285750" indent="-285750">
              <a:buFont typeface="Arial" pitchFamily="34" charset="0"/>
              <a:buChar char="•"/>
            </a:pPr>
            <a:r>
              <a:rPr lang="lv-LV" b="1" dirty="0" smtClean="0">
                <a:solidFill>
                  <a:schemeClr val="tx1">
                    <a:lumMod val="65000"/>
                    <a:lumOff val="35000"/>
                  </a:schemeClr>
                </a:solidFill>
                <a:latin typeface="Arial" pitchFamily="34" charset="0"/>
                <a:cs typeface="Arial" pitchFamily="34" charset="0"/>
              </a:rPr>
              <a:t>Integrācija ar grāmatvedību, personālu, tabelēm</a:t>
            </a:r>
            <a:endParaRPr lang="ru-RU" b="1" dirty="0">
              <a:solidFill>
                <a:schemeClr val="tx1">
                  <a:lumMod val="65000"/>
                  <a:lumOff val="35000"/>
                </a:schemeClr>
              </a:solidFill>
              <a:latin typeface="Arial" pitchFamily="34" charset="0"/>
              <a:cs typeface="Arial" pitchFamily="34" charset="0"/>
            </a:endParaRPr>
          </a:p>
          <a:p>
            <a:endParaRPr lang="lv-LV" b="1"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428171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blinds(horizontal)">
                                      <p:cBhvr>
                                        <p:cTn id="13" dur="500"/>
                                        <p:tgtEl>
                                          <p:spTgt spid="307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blinds(horizontal)">
                                      <p:cBhvr>
                                        <p:cTn id="1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5425"/>
            <a:ext cx="2674640" cy="4309839"/>
          </a:xfrm>
        </p:spPr>
        <p:txBody>
          <a:bodyPr>
            <a:normAutofit lnSpcReduction="10000"/>
          </a:bodyPr>
          <a:lstStyle/>
          <a:p>
            <a:r>
              <a:rPr lang="lv-LV" sz="1800" dirty="0">
                <a:solidFill>
                  <a:schemeClr val="tx1">
                    <a:lumMod val="65000"/>
                    <a:lumOff val="35000"/>
                  </a:schemeClr>
                </a:solidFill>
              </a:rPr>
              <a:t>Pamatlīdzekļu sadale pa apakšnodaļām, grupām, grāmatvedības kontiem, materiāli atbildīgajām personām, finansēšanas avotiem.</a:t>
            </a:r>
          </a:p>
          <a:p>
            <a:pPr marL="0" indent="0">
              <a:buNone/>
            </a:pPr>
            <a:endParaRPr lang="ru-RU" sz="1800" dirty="0" smtClean="0">
              <a:solidFill>
                <a:schemeClr val="tx1">
                  <a:lumMod val="65000"/>
                  <a:lumOff val="35000"/>
                </a:schemeClr>
              </a:solidFill>
            </a:endParaRPr>
          </a:p>
          <a:p>
            <a:r>
              <a:rPr lang="lv-LV" sz="1800" dirty="0">
                <a:solidFill>
                  <a:schemeClr val="tx1">
                    <a:lumMod val="65000"/>
                    <a:lumOff val="35000"/>
                  </a:schemeClr>
                </a:solidFill>
              </a:rPr>
              <a:t>Saraksts ir paredzēts </a:t>
            </a:r>
            <a:r>
              <a:rPr lang="lv-LV" sz="1800" dirty="0" smtClean="0">
                <a:solidFill>
                  <a:schemeClr val="tx1">
                    <a:lumMod val="65000"/>
                    <a:lumOff val="35000"/>
                  </a:schemeClr>
                </a:solidFill>
              </a:rPr>
              <a:t>vieglākai navigācijai pa </a:t>
            </a:r>
            <a:r>
              <a:rPr lang="lv-LV" sz="1800" dirty="0">
                <a:solidFill>
                  <a:schemeClr val="tx1">
                    <a:lumMod val="65000"/>
                    <a:lumOff val="35000"/>
                  </a:schemeClr>
                </a:solidFill>
              </a:rPr>
              <a:t>ilgtermiņa ieguldījumu objektu </a:t>
            </a:r>
            <a:r>
              <a:rPr lang="lv-LV" sz="1800" dirty="0" smtClean="0">
                <a:solidFill>
                  <a:schemeClr val="tx1">
                    <a:lumMod val="65000"/>
                    <a:lumOff val="35000"/>
                  </a:schemeClr>
                </a:solidFill>
              </a:rPr>
              <a:t>kartotēku, </a:t>
            </a:r>
            <a:r>
              <a:rPr lang="lv-LV" sz="1800" dirty="0">
                <a:solidFill>
                  <a:schemeClr val="tx1">
                    <a:lumMod val="65000"/>
                    <a:lumOff val="35000"/>
                  </a:schemeClr>
                </a:solidFill>
              </a:rPr>
              <a:t>objektu karšu pievienošanai un </a:t>
            </a:r>
            <a:r>
              <a:rPr lang="lv-LV" sz="1800" dirty="0" smtClean="0">
                <a:solidFill>
                  <a:schemeClr val="tx1">
                    <a:lumMod val="65000"/>
                    <a:lumOff val="35000"/>
                  </a:schemeClr>
                </a:solidFill>
              </a:rPr>
              <a:t>dzēšanai.</a:t>
            </a:r>
            <a:r>
              <a:rPr lang="ru-RU" sz="1800" dirty="0" smtClean="0">
                <a:solidFill>
                  <a:schemeClr val="tx1">
                    <a:lumMod val="65000"/>
                    <a:lumOff val="35000"/>
                  </a:schemeClr>
                </a:solidFill>
              </a:rPr>
              <a:t> </a:t>
            </a:r>
            <a:endParaRPr lang="lv-LV" sz="1800" dirty="0">
              <a:solidFill>
                <a:schemeClr val="tx1">
                  <a:lumMod val="65000"/>
                  <a:lumOff val="35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3347864" y="1484784"/>
            <a:ext cx="5576692" cy="2376264"/>
          </a:xfrm>
          <a:prstGeom prst="rect">
            <a:avLst/>
          </a:prstGeom>
          <a:noFill/>
          <a:ln w="9525">
            <a:noFill/>
            <a:miter lim="800000"/>
            <a:headEnd/>
            <a:tailEnd/>
          </a:ln>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7" y="3933057"/>
            <a:ext cx="2575919" cy="176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3961631"/>
            <a:ext cx="2445238" cy="174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b="1" u="sng" dirty="0" smtClean="0">
                <a:solidFill>
                  <a:schemeClr val="tx1">
                    <a:lumMod val="65000"/>
                    <a:lumOff val="35000"/>
                  </a:schemeClr>
                </a:solidFill>
              </a:rPr>
              <a:t>PAMATLĪDZEKĻI</a:t>
            </a:r>
            <a:r>
              <a:rPr lang="lv-LV" b="1" u="sng" dirty="0">
                <a:solidFill>
                  <a:schemeClr val="tx1">
                    <a:lumMod val="65000"/>
                    <a:lumOff val="35000"/>
                  </a:schemeClr>
                </a:solidFill>
              </a:rPr>
              <a:t>, </a:t>
            </a:r>
            <a:r>
              <a:rPr lang="lv-LV" b="1" u="sng" dirty="0" smtClean="0">
                <a:solidFill>
                  <a:schemeClr val="tx1">
                    <a:lumMod val="65000"/>
                    <a:lumOff val="35000"/>
                  </a:schemeClr>
                </a:solidFill>
              </a:rPr>
              <a:t>NEMATERIĀLIE IEGULDĪJUMI</a:t>
            </a:r>
            <a:r>
              <a:rPr lang="ru-RU" b="1" u="sng" dirty="0" smtClean="0">
                <a:solidFill>
                  <a:schemeClr val="tx1">
                    <a:lumMod val="65000"/>
                    <a:lumOff val="35000"/>
                  </a:schemeClr>
                </a:solidFill>
              </a:rPr>
              <a:t/>
            </a:r>
            <a:br>
              <a:rPr lang="ru-RU" b="1" u="sng" dirty="0" smtClean="0">
                <a:solidFill>
                  <a:schemeClr val="tx1">
                    <a:lumMod val="65000"/>
                    <a:lumOff val="35000"/>
                  </a:schemeClr>
                </a:solidFill>
              </a:rPr>
            </a:br>
            <a:r>
              <a:rPr lang="lv-LV" dirty="0">
                <a:solidFill>
                  <a:schemeClr val="tx1">
                    <a:lumMod val="65000"/>
                    <a:lumOff val="35000"/>
                  </a:schemeClr>
                </a:solidFill>
              </a:rPr>
              <a:t>Ilgtermiņa ieguldījumu objektu saraksts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4" y="1400175"/>
            <a:ext cx="2400325" cy="4477097"/>
          </a:xfrm>
        </p:spPr>
        <p:txBody>
          <a:bodyPr>
            <a:normAutofit lnSpcReduction="10000"/>
          </a:bodyPr>
          <a:lstStyle/>
          <a:p>
            <a:r>
              <a:rPr lang="lv-LV" sz="1800" dirty="0" smtClean="0">
                <a:solidFill>
                  <a:schemeClr val="tx1">
                    <a:lumMod val="65000"/>
                    <a:lumOff val="35000"/>
                  </a:schemeClr>
                </a:solidFill>
              </a:rPr>
              <a:t>Uzņemot objektu, jānorāda sekojošie parametri</a:t>
            </a:r>
            <a:r>
              <a:rPr lang="lv-LV" sz="1800" dirty="0">
                <a:solidFill>
                  <a:schemeClr val="tx1">
                    <a:lumMod val="65000"/>
                    <a:lumOff val="35000"/>
                  </a:schemeClr>
                </a:solidFill>
              </a:rPr>
              <a:t>: sākotnējā cena, grupa, finansiāli atbildīgā persona un </a:t>
            </a:r>
            <a:r>
              <a:rPr lang="lv-LV" sz="1800" dirty="0" smtClean="0">
                <a:solidFill>
                  <a:schemeClr val="tx1">
                    <a:lumMod val="65000"/>
                    <a:lumOff val="35000"/>
                  </a:schemeClr>
                </a:solidFill>
              </a:rPr>
              <a:t>citi.</a:t>
            </a:r>
          </a:p>
          <a:p>
            <a:r>
              <a:rPr lang="lv-LV" sz="1800" dirty="0" smtClean="0">
                <a:solidFill>
                  <a:schemeClr val="tx1">
                    <a:lumMod val="65000"/>
                    <a:lumOff val="35000"/>
                  </a:schemeClr>
                </a:solidFill>
              </a:rPr>
              <a:t>Tiek aprēķināta apmaksas metode un amortizācijas norma. </a:t>
            </a:r>
          </a:p>
          <a:p>
            <a:r>
              <a:rPr lang="lv-LV" sz="1800" dirty="0" smtClean="0">
                <a:solidFill>
                  <a:schemeClr val="tx1">
                    <a:lumMod val="65000"/>
                    <a:lumOff val="35000"/>
                  </a:schemeClr>
                </a:solidFill>
              </a:rPr>
              <a:t>Uzņemšanas dokumenta dati.</a:t>
            </a:r>
          </a:p>
          <a:p>
            <a:r>
              <a:rPr lang="lv-LV" sz="1800" dirty="0" smtClean="0">
                <a:solidFill>
                  <a:schemeClr val="tx1">
                    <a:lumMod val="65000"/>
                    <a:lumOff val="35000"/>
                  </a:schemeClr>
                </a:solidFill>
              </a:rPr>
              <a:t>Tiek veidota saimnieciska operācija.</a:t>
            </a:r>
            <a:endParaRPr lang="lv-LV" sz="1700" dirty="0">
              <a:solidFill>
                <a:schemeClr val="tx1">
                  <a:lumMod val="65000"/>
                  <a:lumOff val="35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2868191" y="1340768"/>
            <a:ext cx="6018956" cy="4438909"/>
          </a:xfrm>
          <a:prstGeom prst="rect">
            <a:avLst/>
          </a:prstGeom>
          <a:noFill/>
          <a:ln w="9525">
            <a:noFill/>
            <a:miter lim="800000"/>
            <a:headEnd/>
            <a:tailEnd/>
          </a:ln>
        </p:spPr>
      </p:pic>
      <p:sp>
        <p:nvSpPr>
          <p:cNvPr id="6" name="Title 1"/>
          <p:cNvSpPr txBox="1">
            <a:spLocks/>
          </p:cNvSpPr>
          <p:nvPr/>
        </p:nvSpPr>
        <p:spPr>
          <a:xfrm>
            <a:off x="609600" y="269776"/>
            <a:ext cx="82296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b="1" u="sng" dirty="0" smtClean="0">
                <a:solidFill>
                  <a:schemeClr val="tx1">
                    <a:lumMod val="65000"/>
                    <a:lumOff val="35000"/>
                  </a:schemeClr>
                </a:solidFill>
              </a:rPr>
              <a:t>PAMATLĪDZEKĻI</a:t>
            </a:r>
            <a:r>
              <a:rPr lang="lv-LV" b="1" u="sng" dirty="0">
                <a:solidFill>
                  <a:schemeClr val="tx1">
                    <a:lumMod val="65000"/>
                    <a:lumOff val="35000"/>
                  </a:schemeClr>
                </a:solidFill>
              </a:rPr>
              <a:t>, </a:t>
            </a:r>
            <a:r>
              <a:rPr lang="lv-LV" b="1" u="sng" dirty="0" smtClean="0">
                <a:solidFill>
                  <a:schemeClr val="tx1">
                    <a:lumMod val="65000"/>
                    <a:lumOff val="35000"/>
                  </a:schemeClr>
                </a:solidFill>
              </a:rPr>
              <a:t>NEMATERIĀLIE IEGULDĪJUMI</a:t>
            </a:r>
            <a:r>
              <a:rPr lang="ru-RU" b="1" u="sng" dirty="0" smtClean="0">
                <a:solidFill>
                  <a:schemeClr val="tx1">
                    <a:lumMod val="65000"/>
                    <a:lumOff val="35000"/>
                  </a:schemeClr>
                </a:solidFill>
              </a:rPr>
              <a:t/>
            </a:r>
            <a:br>
              <a:rPr lang="ru-RU" b="1" u="sng" dirty="0" smtClean="0">
                <a:solidFill>
                  <a:schemeClr val="tx1">
                    <a:lumMod val="65000"/>
                    <a:lumOff val="35000"/>
                  </a:schemeClr>
                </a:solidFill>
              </a:rPr>
            </a:br>
            <a:r>
              <a:rPr lang="lv-LV" dirty="0" smtClean="0">
                <a:solidFill>
                  <a:schemeClr val="tx1">
                    <a:lumMod val="65000"/>
                    <a:lumOff val="35000"/>
                  </a:schemeClr>
                </a:solidFill>
              </a:rPr>
              <a:t>Objekta uzņemšana</a:t>
            </a:r>
            <a:endParaRPr lang="lv-LV"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7"/>
            <a:ext cx="2170584" cy="3456384"/>
          </a:xfrm>
        </p:spPr>
        <p:txBody>
          <a:bodyPr>
            <a:normAutofit/>
          </a:bodyPr>
          <a:lstStyle/>
          <a:p>
            <a:r>
              <a:rPr lang="lv-LV" sz="1800" dirty="0">
                <a:solidFill>
                  <a:schemeClr val="tx1">
                    <a:lumMod val="65000"/>
                    <a:lumOff val="35000"/>
                  </a:schemeClr>
                </a:solidFill>
              </a:rPr>
              <a:t>Amortizācijas aprēķins finanšu </a:t>
            </a:r>
            <a:r>
              <a:rPr lang="lv-LV" sz="1800" dirty="0" smtClean="0">
                <a:solidFill>
                  <a:schemeClr val="tx1">
                    <a:lumMod val="65000"/>
                    <a:lumOff val="35000"/>
                  </a:schemeClr>
                </a:solidFill>
              </a:rPr>
              <a:t>uzskaitei.</a:t>
            </a:r>
          </a:p>
          <a:p>
            <a:endParaRPr lang="lv-LV" sz="1800" dirty="0" smtClean="0">
              <a:solidFill>
                <a:schemeClr val="tx1">
                  <a:lumMod val="65000"/>
                  <a:lumOff val="35000"/>
                </a:schemeClr>
              </a:solidFill>
            </a:endParaRPr>
          </a:p>
          <a:p>
            <a:endParaRPr lang="lv-LV" sz="1800" dirty="0">
              <a:solidFill>
                <a:schemeClr val="tx1">
                  <a:lumMod val="65000"/>
                  <a:lumOff val="35000"/>
                </a:schemeClr>
              </a:solidFill>
            </a:endParaRPr>
          </a:p>
          <a:p>
            <a:endParaRPr lang="lv-LV" sz="1800" dirty="0" smtClean="0">
              <a:solidFill>
                <a:schemeClr val="tx1">
                  <a:lumMod val="65000"/>
                  <a:lumOff val="35000"/>
                </a:schemeClr>
              </a:solidFill>
            </a:endParaRPr>
          </a:p>
          <a:p>
            <a:endParaRPr lang="lv-LV" sz="1800" dirty="0" smtClean="0">
              <a:solidFill>
                <a:schemeClr val="tx1">
                  <a:lumMod val="65000"/>
                  <a:lumOff val="35000"/>
                </a:schemeClr>
              </a:solidFill>
            </a:endParaRPr>
          </a:p>
          <a:p>
            <a:r>
              <a:rPr lang="lv-LV" sz="1800" dirty="0">
                <a:solidFill>
                  <a:schemeClr val="tx1">
                    <a:lumMod val="65000"/>
                    <a:lumOff val="35000"/>
                  </a:schemeClr>
                </a:solidFill>
              </a:rPr>
              <a:t>Objekta uzskaites parametru maiņa pa </a:t>
            </a:r>
            <a:r>
              <a:rPr lang="lv-LV" sz="1800" dirty="0" smtClean="0">
                <a:solidFill>
                  <a:schemeClr val="tx1">
                    <a:lumMod val="65000"/>
                    <a:lumOff val="35000"/>
                  </a:schemeClr>
                </a:solidFill>
              </a:rPr>
              <a:t>mēnešiem.</a:t>
            </a:r>
            <a:endParaRPr lang="lv-LV" sz="1800" dirty="0">
              <a:solidFill>
                <a:schemeClr val="tx1">
                  <a:lumMod val="65000"/>
                  <a:lumOff val="35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2915816" y="1412776"/>
            <a:ext cx="6040755" cy="4154805"/>
          </a:xfrm>
          <a:prstGeom prst="rect">
            <a:avLst/>
          </a:prstGeom>
          <a:noFill/>
          <a:ln w="9525">
            <a:noFill/>
            <a:miter lim="800000"/>
            <a:headEnd/>
            <a:tailEnd/>
          </a:ln>
        </p:spPr>
      </p:pic>
      <p:sp>
        <p:nvSpPr>
          <p:cNvPr id="9" name="Title 1"/>
          <p:cNvSpPr txBox="1">
            <a:spLocks/>
          </p:cNvSpPr>
          <p:nvPr/>
        </p:nvSpPr>
        <p:spPr>
          <a:xfrm>
            <a:off x="609600" y="269776"/>
            <a:ext cx="82296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b="1" u="sng" dirty="0" smtClean="0">
                <a:solidFill>
                  <a:schemeClr val="tx1">
                    <a:lumMod val="65000"/>
                    <a:lumOff val="35000"/>
                  </a:schemeClr>
                </a:solidFill>
              </a:rPr>
              <a:t>PAMATLĪDZEKĻI</a:t>
            </a:r>
            <a:r>
              <a:rPr lang="lv-LV" b="1" u="sng" dirty="0">
                <a:solidFill>
                  <a:schemeClr val="tx1">
                    <a:lumMod val="65000"/>
                    <a:lumOff val="35000"/>
                  </a:schemeClr>
                </a:solidFill>
              </a:rPr>
              <a:t>, </a:t>
            </a:r>
            <a:r>
              <a:rPr lang="lv-LV" b="1" u="sng" dirty="0" smtClean="0">
                <a:solidFill>
                  <a:schemeClr val="tx1">
                    <a:lumMod val="65000"/>
                    <a:lumOff val="35000"/>
                  </a:schemeClr>
                </a:solidFill>
              </a:rPr>
              <a:t>NEMATERIĀLIE IEGULDĪJUMI</a:t>
            </a:r>
            <a:r>
              <a:rPr lang="ru-RU" b="1" u="sng" dirty="0" smtClean="0">
                <a:solidFill>
                  <a:schemeClr val="tx1">
                    <a:lumMod val="65000"/>
                    <a:lumOff val="35000"/>
                  </a:schemeClr>
                </a:solidFill>
              </a:rPr>
              <a:t/>
            </a:r>
            <a:br>
              <a:rPr lang="ru-RU" b="1" u="sng" dirty="0" smtClean="0">
                <a:solidFill>
                  <a:schemeClr val="tx1">
                    <a:lumMod val="65000"/>
                    <a:lumOff val="35000"/>
                  </a:schemeClr>
                </a:solidFill>
              </a:rPr>
            </a:br>
            <a:r>
              <a:rPr lang="lv-LV" dirty="0" smtClean="0">
                <a:solidFill>
                  <a:schemeClr val="tx1">
                    <a:lumMod val="65000"/>
                    <a:lumOff val="35000"/>
                  </a:schemeClr>
                </a:solidFill>
              </a:rPr>
              <a:t>Objekta uzskaites kartiņa</a:t>
            </a:r>
            <a:endParaRPr lang="lv-LV"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2242592" cy="5001419"/>
          </a:xfrm>
        </p:spPr>
        <p:txBody>
          <a:bodyPr>
            <a:normAutofit fontScale="92500" lnSpcReduction="10000"/>
          </a:bodyPr>
          <a:lstStyle/>
          <a:p>
            <a:r>
              <a:rPr lang="lv-LV" sz="1800" dirty="0" smtClean="0">
                <a:solidFill>
                  <a:schemeClr val="tx1">
                    <a:lumMod val="65000"/>
                    <a:lumOff val="35000"/>
                  </a:schemeClr>
                </a:solidFill>
              </a:rPr>
              <a:t>Pamatlīdzekļu </a:t>
            </a:r>
            <a:r>
              <a:rPr lang="lv-LV" sz="1800" dirty="0">
                <a:solidFill>
                  <a:schemeClr val="tx1">
                    <a:lumMod val="65000"/>
                    <a:lumOff val="35000"/>
                  </a:schemeClr>
                </a:solidFill>
              </a:rPr>
              <a:t>saņemšana, norakstīšana, pārvietošana, modernizācija</a:t>
            </a:r>
            <a:r>
              <a:rPr lang="lv-LV" sz="1800" dirty="0" smtClean="0">
                <a:solidFill>
                  <a:schemeClr val="tx1">
                    <a:lumMod val="65000"/>
                    <a:lumOff val="35000"/>
                  </a:schemeClr>
                </a:solidFill>
              </a:rPr>
              <a:t>.</a:t>
            </a:r>
          </a:p>
          <a:p>
            <a:r>
              <a:rPr lang="lv-LV" sz="1800" dirty="0" smtClean="0">
                <a:solidFill>
                  <a:schemeClr val="tx1">
                    <a:lumMod val="65000"/>
                    <a:lumOff val="35000"/>
                  </a:schemeClr>
                </a:solidFill>
              </a:rPr>
              <a:t>Tiek veidota saimnieciska operācija, pamatojoties uz modernizācijas dokumentu.</a:t>
            </a:r>
          </a:p>
          <a:p>
            <a:r>
              <a:rPr lang="lv-LV" sz="1800" dirty="0" smtClean="0">
                <a:solidFill>
                  <a:schemeClr val="tx1">
                    <a:lumMod val="65000"/>
                    <a:lumOff val="35000"/>
                  </a:schemeClr>
                </a:solidFill>
              </a:rPr>
              <a:t>Objekta pārvietošanās saraksts no vienas nodaļas uz citu (kā arī, ja objekts tika nodots citai materiāli atbildīgai personai). </a:t>
            </a:r>
          </a:p>
        </p:txBody>
      </p:sp>
      <p:pic>
        <p:nvPicPr>
          <p:cNvPr id="4098" name="Picture 2"/>
          <p:cNvPicPr>
            <a:picLocks noChangeAspect="1" noChangeArrowheads="1"/>
          </p:cNvPicPr>
          <p:nvPr/>
        </p:nvPicPr>
        <p:blipFill>
          <a:blip r:embed="rId2" cstate="print"/>
          <a:srcRect/>
          <a:stretch>
            <a:fillRect/>
          </a:stretch>
        </p:blipFill>
        <p:spPr bwMode="auto">
          <a:xfrm>
            <a:off x="2771800" y="1052736"/>
            <a:ext cx="6052185" cy="415480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771800" y="3356992"/>
            <a:ext cx="4394835" cy="33147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4716016" y="4437112"/>
            <a:ext cx="4114800" cy="2194560"/>
          </a:xfrm>
          <a:prstGeom prst="rect">
            <a:avLst/>
          </a:prstGeom>
          <a:noFill/>
          <a:ln w="9525">
            <a:noFill/>
            <a:miter lim="800000"/>
            <a:headEnd/>
            <a:tailEnd/>
          </a:ln>
        </p:spPr>
      </p:pic>
      <p:sp>
        <p:nvSpPr>
          <p:cNvPr id="9" name="Title 1"/>
          <p:cNvSpPr txBox="1">
            <a:spLocks/>
          </p:cNvSpPr>
          <p:nvPr/>
        </p:nvSpPr>
        <p:spPr>
          <a:xfrm>
            <a:off x="609600" y="44624"/>
            <a:ext cx="82296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b="1" u="sng" dirty="0" smtClean="0">
                <a:solidFill>
                  <a:schemeClr val="tx1">
                    <a:lumMod val="65000"/>
                    <a:lumOff val="35000"/>
                  </a:schemeClr>
                </a:solidFill>
              </a:rPr>
              <a:t>PAMATLĪDZEKĻI</a:t>
            </a:r>
            <a:r>
              <a:rPr lang="lv-LV" b="1" u="sng" dirty="0">
                <a:solidFill>
                  <a:schemeClr val="tx1">
                    <a:lumMod val="65000"/>
                    <a:lumOff val="35000"/>
                  </a:schemeClr>
                </a:solidFill>
              </a:rPr>
              <a:t>, </a:t>
            </a:r>
            <a:r>
              <a:rPr lang="lv-LV" b="1" u="sng" dirty="0" smtClean="0">
                <a:solidFill>
                  <a:schemeClr val="tx1">
                    <a:lumMod val="65000"/>
                    <a:lumOff val="35000"/>
                  </a:schemeClr>
                </a:solidFill>
              </a:rPr>
              <a:t>NEMATERIĀLIE IEGULDĪJUMI</a:t>
            </a:r>
            <a:r>
              <a:rPr lang="ru-RU" b="1" u="sng" dirty="0" smtClean="0">
                <a:solidFill>
                  <a:schemeClr val="tx1">
                    <a:lumMod val="65000"/>
                    <a:lumOff val="35000"/>
                  </a:schemeClr>
                </a:solidFill>
              </a:rPr>
              <a:t/>
            </a:r>
            <a:br>
              <a:rPr lang="ru-RU" b="1" u="sng" dirty="0" smtClean="0">
                <a:solidFill>
                  <a:schemeClr val="tx1">
                    <a:lumMod val="65000"/>
                    <a:lumOff val="35000"/>
                  </a:schemeClr>
                </a:solidFill>
              </a:rPr>
            </a:br>
            <a:r>
              <a:rPr lang="lv-LV" dirty="0" smtClean="0">
                <a:solidFill>
                  <a:schemeClr val="tx1">
                    <a:lumMod val="65000"/>
                    <a:lumOff val="35000"/>
                  </a:schemeClr>
                </a:solidFill>
              </a:rPr>
              <a:t>Objekta uzskaites kartiņa (2)</a:t>
            </a:r>
            <a:endParaRPr lang="lv-LV"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2314600" cy="4525963"/>
          </a:xfrm>
        </p:spPr>
        <p:txBody>
          <a:bodyPr>
            <a:normAutofit/>
          </a:bodyPr>
          <a:lstStyle/>
          <a:p>
            <a:r>
              <a:rPr lang="lv-LV" sz="1800" dirty="0">
                <a:solidFill>
                  <a:schemeClr val="tx1">
                    <a:lumMod val="65000"/>
                    <a:lumOff val="35000"/>
                  </a:schemeClr>
                </a:solidFill>
              </a:rPr>
              <a:t>Dati par objekta </a:t>
            </a:r>
            <a:r>
              <a:rPr lang="lv-LV" sz="1800" dirty="0" smtClean="0">
                <a:solidFill>
                  <a:schemeClr val="tx1">
                    <a:lumMod val="65000"/>
                    <a:lumOff val="35000"/>
                  </a:schemeClr>
                </a:solidFill>
              </a:rPr>
              <a:t>norakstīšanu.</a:t>
            </a:r>
            <a:endParaRPr lang="lv-LV" sz="1800" dirty="0">
              <a:solidFill>
                <a:schemeClr val="tx1">
                  <a:lumMod val="65000"/>
                  <a:lumOff val="35000"/>
                </a:schemeClr>
              </a:solidFill>
            </a:endParaRPr>
          </a:p>
          <a:p>
            <a:endParaRPr lang="lv-LV" sz="1800" dirty="0" smtClean="0">
              <a:solidFill>
                <a:schemeClr val="tx1">
                  <a:lumMod val="65000"/>
                  <a:lumOff val="35000"/>
                </a:schemeClr>
              </a:solidFill>
            </a:endParaRPr>
          </a:p>
          <a:p>
            <a:r>
              <a:rPr lang="lv-LV" sz="1800" dirty="0" smtClean="0">
                <a:solidFill>
                  <a:schemeClr val="tx1">
                    <a:lumMod val="65000"/>
                    <a:lumOff val="35000"/>
                  </a:schemeClr>
                </a:solidFill>
              </a:rPr>
              <a:t>Tiek veidota saimnieciska operācija no likvidācijas dokumenta.</a:t>
            </a:r>
            <a:endParaRPr lang="lv-LV" sz="1800" dirty="0">
              <a:solidFill>
                <a:schemeClr val="tx1">
                  <a:lumMod val="65000"/>
                  <a:lumOff val="35000"/>
                </a:schemeClr>
              </a:solidFill>
            </a:endParaRPr>
          </a:p>
          <a:p>
            <a:endParaRPr lang="ru-RU" sz="1800" dirty="0" smtClean="0">
              <a:solidFill>
                <a:schemeClr val="tx1">
                  <a:lumMod val="65000"/>
                  <a:lumOff val="35000"/>
                </a:schemeClr>
              </a:solidFill>
            </a:endParaRPr>
          </a:p>
          <a:p>
            <a:endParaRPr lang="lv-LV" dirty="0">
              <a:solidFill>
                <a:schemeClr val="tx1">
                  <a:lumMod val="65000"/>
                  <a:lumOff val="35000"/>
                </a:schemeClr>
              </a:solidFill>
            </a:endParaRPr>
          </a:p>
        </p:txBody>
      </p:sp>
      <p:pic>
        <p:nvPicPr>
          <p:cNvPr id="5122" name="Picture 2"/>
          <p:cNvPicPr>
            <a:picLocks noChangeAspect="1" noChangeArrowheads="1"/>
          </p:cNvPicPr>
          <p:nvPr/>
        </p:nvPicPr>
        <p:blipFill>
          <a:blip r:embed="rId2" cstate="print"/>
          <a:srcRect/>
          <a:stretch>
            <a:fillRect/>
          </a:stretch>
        </p:blipFill>
        <p:spPr bwMode="auto">
          <a:xfrm>
            <a:off x="2843808" y="1628800"/>
            <a:ext cx="6040755" cy="4137660"/>
          </a:xfrm>
          <a:prstGeom prst="rect">
            <a:avLst/>
          </a:prstGeom>
          <a:noFill/>
          <a:ln w="9525">
            <a:noFill/>
            <a:miter lim="800000"/>
            <a:headEnd/>
            <a:tailEnd/>
          </a:ln>
        </p:spPr>
      </p:pic>
      <p:sp>
        <p:nvSpPr>
          <p:cNvPr id="6" name="Title 1"/>
          <p:cNvSpPr txBox="1">
            <a:spLocks/>
          </p:cNvSpPr>
          <p:nvPr/>
        </p:nvSpPr>
        <p:spPr>
          <a:xfrm>
            <a:off x="609600" y="269776"/>
            <a:ext cx="82296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b="1" u="sng" dirty="0" smtClean="0">
                <a:solidFill>
                  <a:schemeClr val="tx1">
                    <a:lumMod val="65000"/>
                    <a:lumOff val="35000"/>
                  </a:schemeClr>
                </a:solidFill>
              </a:rPr>
              <a:t>PAMATLĪDZEKĻI</a:t>
            </a:r>
            <a:r>
              <a:rPr lang="lv-LV" b="1" u="sng" dirty="0">
                <a:solidFill>
                  <a:schemeClr val="tx1">
                    <a:lumMod val="65000"/>
                    <a:lumOff val="35000"/>
                  </a:schemeClr>
                </a:solidFill>
              </a:rPr>
              <a:t>, </a:t>
            </a:r>
            <a:r>
              <a:rPr lang="lv-LV" b="1" u="sng" dirty="0" smtClean="0">
                <a:solidFill>
                  <a:schemeClr val="tx1">
                    <a:lumMod val="65000"/>
                    <a:lumOff val="35000"/>
                  </a:schemeClr>
                </a:solidFill>
              </a:rPr>
              <a:t>NEMATERIĀLIE IEGULDĪJUMI</a:t>
            </a:r>
            <a:r>
              <a:rPr lang="ru-RU" b="1" u="sng" dirty="0" smtClean="0">
                <a:solidFill>
                  <a:schemeClr val="tx1">
                    <a:lumMod val="65000"/>
                    <a:lumOff val="35000"/>
                  </a:schemeClr>
                </a:solidFill>
              </a:rPr>
              <a:t/>
            </a:r>
            <a:br>
              <a:rPr lang="ru-RU" b="1" u="sng" dirty="0" smtClean="0">
                <a:solidFill>
                  <a:schemeClr val="tx1">
                    <a:lumMod val="65000"/>
                    <a:lumOff val="35000"/>
                  </a:schemeClr>
                </a:solidFill>
              </a:rPr>
            </a:br>
            <a:r>
              <a:rPr lang="lv-LV" dirty="0" smtClean="0">
                <a:solidFill>
                  <a:schemeClr val="tx1">
                    <a:lumMod val="65000"/>
                    <a:lumOff val="35000"/>
                  </a:schemeClr>
                </a:solidFill>
              </a:rPr>
              <a:t>Objekta uzskaites kartiņa (3)</a:t>
            </a:r>
            <a:endParaRPr lang="lv-LV"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p:cNvSpPr/>
          <p:nvPr/>
        </p:nvSpPr>
        <p:spPr>
          <a:xfrm>
            <a:off x="4139952" y="1605186"/>
            <a:ext cx="2016224" cy="612648"/>
          </a:xfrm>
          <a:prstGeom prst="flowChartOnlineStorage">
            <a:avLst/>
          </a:prstGeom>
          <a:solidFill>
            <a:schemeClr val="accent1"/>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t>Aprēķinu dati par iepriekšējo periodu</a:t>
            </a:r>
          </a:p>
        </p:txBody>
      </p:sp>
      <p:sp>
        <p:nvSpPr>
          <p:cNvPr id="5" name="Flowchart: Process 4"/>
          <p:cNvSpPr/>
          <p:nvPr/>
        </p:nvSpPr>
        <p:spPr>
          <a:xfrm>
            <a:off x="4022403" y="3837434"/>
            <a:ext cx="2016224" cy="671686"/>
          </a:xfrm>
          <a:prstGeom prst="flowChartProcess">
            <a:avLst/>
          </a:prstGeom>
          <a:solidFill>
            <a:schemeClr val="accent4">
              <a:lumMod val="75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Amortizācijas aprēķins</a:t>
            </a:r>
            <a:endParaRPr lang="lv-LV" dirty="0"/>
          </a:p>
        </p:txBody>
      </p:sp>
      <p:sp>
        <p:nvSpPr>
          <p:cNvPr id="6" name="Flowchart: Multidocument 5"/>
          <p:cNvSpPr/>
          <p:nvPr/>
        </p:nvSpPr>
        <p:spPr>
          <a:xfrm>
            <a:off x="4427984" y="5493618"/>
            <a:ext cx="1368152" cy="758952"/>
          </a:xfrm>
          <a:prstGeom prst="flowChartMultidocument">
            <a:avLst/>
          </a:prstGeom>
          <a:solidFill>
            <a:srgbClr val="92D050"/>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Atskaites</a:t>
            </a:r>
            <a:endParaRPr lang="lv-LV" dirty="0"/>
          </a:p>
        </p:txBody>
      </p:sp>
      <p:sp>
        <p:nvSpPr>
          <p:cNvPr id="7" name="Flowchart: Stored Data 6"/>
          <p:cNvSpPr/>
          <p:nvPr/>
        </p:nvSpPr>
        <p:spPr>
          <a:xfrm>
            <a:off x="765920" y="1605186"/>
            <a:ext cx="1368152" cy="612648"/>
          </a:xfrm>
          <a:prstGeom prst="flowChartOnlineStorage">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t>Saņemšana</a:t>
            </a:r>
            <a:endParaRPr lang="lv-LV" sz="1200" dirty="0"/>
          </a:p>
        </p:txBody>
      </p:sp>
      <p:sp>
        <p:nvSpPr>
          <p:cNvPr id="8" name="Flowchart: Stored Data 7"/>
          <p:cNvSpPr/>
          <p:nvPr/>
        </p:nvSpPr>
        <p:spPr>
          <a:xfrm>
            <a:off x="755576" y="2541290"/>
            <a:ext cx="1368152" cy="612648"/>
          </a:xfrm>
          <a:prstGeom prst="flowChartOnlineStorage">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err="1" smtClean="0"/>
              <a:t>Modernizā-cija</a:t>
            </a:r>
            <a:endParaRPr lang="lv-LV" sz="1200" dirty="0"/>
          </a:p>
        </p:txBody>
      </p:sp>
      <p:sp>
        <p:nvSpPr>
          <p:cNvPr id="9" name="Flowchart: Stored Data 8"/>
          <p:cNvSpPr/>
          <p:nvPr/>
        </p:nvSpPr>
        <p:spPr>
          <a:xfrm>
            <a:off x="755576" y="3405386"/>
            <a:ext cx="1440160" cy="612648"/>
          </a:xfrm>
          <a:prstGeom prst="flowChartOnlineStorage">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t>Likvidācija</a:t>
            </a:r>
            <a:endParaRPr lang="lv-LV" sz="1200" dirty="0"/>
          </a:p>
        </p:txBody>
      </p:sp>
      <p:sp>
        <p:nvSpPr>
          <p:cNvPr id="10" name="Flowchart: Stored Data 9"/>
          <p:cNvSpPr/>
          <p:nvPr/>
        </p:nvSpPr>
        <p:spPr>
          <a:xfrm>
            <a:off x="827584" y="4269482"/>
            <a:ext cx="1440160" cy="612648"/>
          </a:xfrm>
          <a:prstGeom prst="flowChartOnlineStorage">
            <a:avLst/>
          </a:prstGeom>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t>Uzskaites parametru maiņa</a:t>
            </a:r>
            <a:endParaRPr lang="lv-LV" sz="1200" dirty="0"/>
          </a:p>
        </p:txBody>
      </p:sp>
      <p:sp>
        <p:nvSpPr>
          <p:cNvPr id="11" name="Flowchart: Stored Data 10"/>
          <p:cNvSpPr/>
          <p:nvPr/>
        </p:nvSpPr>
        <p:spPr>
          <a:xfrm>
            <a:off x="7164288" y="2636912"/>
            <a:ext cx="1440160" cy="612648"/>
          </a:xfrm>
          <a:prstGeom prst="flowChartOnlineStorage">
            <a:avLst/>
          </a:prstGeom>
          <a:effectLst>
            <a:outerShdw blurRad="50800" dist="38100" dir="8100000" algn="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t>Iestatījumu tabula</a:t>
            </a:r>
            <a:endParaRPr lang="lv-LV" sz="1200" dirty="0"/>
          </a:p>
        </p:txBody>
      </p:sp>
      <p:cxnSp>
        <p:nvCxnSpPr>
          <p:cNvPr id="12" name="Straight Arrow Connector 11"/>
          <p:cNvCxnSpPr>
            <a:stCxn id="9" idx="3"/>
          </p:cNvCxnSpPr>
          <p:nvPr/>
        </p:nvCxnSpPr>
        <p:spPr>
          <a:xfrm flipV="1">
            <a:off x="1955709" y="3693418"/>
            <a:ext cx="1320147" cy="18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3"/>
          </p:cNvCxnSpPr>
          <p:nvPr/>
        </p:nvCxnSpPr>
        <p:spPr>
          <a:xfrm flipV="1">
            <a:off x="2027717" y="4557514"/>
            <a:ext cx="1248139" cy="18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3" idx="1"/>
          </p:cNvCxnSpPr>
          <p:nvPr/>
        </p:nvCxnSpPr>
        <p:spPr>
          <a:xfrm flipH="1">
            <a:off x="5364088" y="1911510"/>
            <a:ext cx="1872208" cy="1925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3"/>
          </p:cNvCxnSpPr>
          <p:nvPr/>
        </p:nvCxnSpPr>
        <p:spPr>
          <a:xfrm flipV="1">
            <a:off x="1906047" y="1893218"/>
            <a:ext cx="1308145" cy="18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898277" y="2829322"/>
            <a:ext cx="1305571" cy="18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796136" y="2943236"/>
            <a:ext cx="1368152" cy="8458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Down Arrow 19"/>
          <p:cNvSpPr/>
          <p:nvPr/>
        </p:nvSpPr>
        <p:spPr>
          <a:xfrm>
            <a:off x="4897740" y="4509120"/>
            <a:ext cx="288032" cy="984498"/>
          </a:xfrm>
          <a:prstGeom prst="downArrow">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Down Arrow 20"/>
          <p:cNvSpPr/>
          <p:nvPr/>
        </p:nvSpPr>
        <p:spPr>
          <a:xfrm>
            <a:off x="4860032" y="2253258"/>
            <a:ext cx="288032" cy="1584176"/>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Right Arrow 21"/>
          <p:cNvSpPr/>
          <p:nvPr/>
        </p:nvSpPr>
        <p:spPr>
          <a:xfrm>
            <a:off x="3275856" y="3117354"/>
            <a:ext cx="1656184" cy="288032"/>
          </a:xfrm>
          <a:prstGeom prst="right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Flowchart: Stored Data 22"/>
          <p:cNvSpPr/>
          <p:nvPr/>
        </p:nvSpPr>
        <p:spPr>
          <a:xfrm>
            <a:off x="7236296" y="1605186"/>
            <a:ext cx="1368152" cy="612648"/>
          </a:xfrm>
          <a:prstGeom prst="flowChartOnlineStorage">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err="1" smtClean="0"/>
              <a:t>Amortizā-cijas</a:t>
            </a:r>
            <a:r>
              <a:rPr lang="lv-LV" sz="1200" dirty="0" smtClean="0"/>
              <a:t> normas</a:t>
            </a:r>
            <a:endParaRPr lang="lv-LV" sz="1200" dirty="0"/>
          </a:p>
        </p:txBody>
      </p:sp>
      <p:cxnSp>
        <p:nvCxnSpPr>
          <p:cNvPr id="24" name="Straight Connector 23"/>
          <p:cNvCxnSpPr/>
          <p:nvPr/>
        </p:nvCxnSpPr>
        <p:spPr>
          <a:xfrm>
            <a:off x="3203848" y="1902743"/>
            <a:ext cx="72008" cy="2664296"/>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516216" y="1182663"/>
            <a:ext cx="21602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schemeClr val="tx1"/>
                </a:solidFill>
              </a:rPr>
              <a:t>Rokasgrāmatas dati</a:t>
            </a:r>
            <a:endParaRPr lang="lv-LV" sz="1400" dirty="0">
              <a:solidFill>
                <a:schemeClr val="tx1"/>
              </a:solidFill>
            </a:endParaRPr>
          </a:p>
        </p:txBody>
      </p:sp>
      <p:sp>
        <p:nvSpPr>
          <p:cNvPr id="32" name="TextBox 31"/>
          <p:cNvSpPr txBox="1"/>
          <p:nvPr/>
        </p:nvSpPr>
        <p:spPr>
          <a:xfrm>
            <a:off x="755576" y="1196752"/>
            <a:ext cx="2376264" cy="307777"/>
          </a:xfrm>
          <a:prstGeom prst="rect">
            <a:avLst/>
          </a:prstGeom>
          <a:noFill/>
        </p:spPr>
        <p:txBody>
          <a:bodyPr wrap="square" rtlCol="0">
            <a:spAutoFit/>
          </a:bodyPr>
          <a:lstStyle/>
          <a:p>
            <a:r>
              <a:rPr lang="lv-LV" sz="1400" dirty="0" smtClean="0">
                <a:solidFill>
                  <a:schemeClr val="tx1"/>
                </a:solidFill>
              </a:rPr>
              <a:t>Objektu kustība</a:t>
            </a:r>
            <a:endParaRPr lang="lv-LV" sz="1400" dirty="0"/>
          </a:p>
        </p:txBody>
      </p:sp>
      <p:sp>
        <p:nvSpPr>
          <p:cNvPr id="26" name="Title 1"/>
          <p:cNvSpPr txBox="1">
            <a:spLocks/>
          </p:cNvSpPr>
          <p:nvPr/>
        </p:nvSpPr>
        <p:spPr>
          <a:xfrm>
            <a:off x="374848" y="197768"/>
            <a:ext cx="82296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b="1" u="sng" dirty="0" smtClean="0">
                <a:solidFill>
                  <a:schemeClr val="tx1">
                    <a:lumMod val="65000"/>
                    <a:lumOff val="35000"/>
                  </a:schemeClr>
                </a:solidFill>
              </a:rPr>
              <a:t>PAMATLĪDZEKĻI</a:t>
            </a:r>
            <a:r>
              <a:rPr lang="lv-LV" b="1" u="sng" dirty="0">
                <a:solidFill>
                  <a:schemeClr val="tx1">
                    <a:lumMod val="65000"/>
                    <a:lumOff val="35000"/>
                  </a:schemeClr>
                </a:solidFill>
              </a:rPr>
              <a:t>, </a:t>
            </a:r>
            <a:r>
              <a:rPr lang="lv-LV" b="1" u="sng" dirty="0" smtClean="0">
                <a:solidFill>
                  <a:schemeClr val="tx1">
                    <a:lumMod val="65000"/>
                    <a:lumOff val="35000"/>
                  </a:schemeClr>
                </a:solidFill>
              </a:rPr>
              <a:t>NEMATERIĀLIE IEGULDĪJUMI</a:t>
            </a:r>
            <a:r>
              <a:rPr lang="ru-RU" b="1" u="sng" dirty="0" smtClean="0">
                <a:solidFill>
                  <a:schemeClr val="tx1">
                    <a:lumMod val="65000"/>
                    <a:lumOff val="35000"/>
                  </a:schemeClr>
                </a:solidFill>
              </a:rPr>
              <a:t/>
            </a:r>
            <a:br>
              <a:rPr lang="ru-RU" b="1" u="sng" dirty="0" smtClean="0">
                <a:solidFill>
                  <a:schemeClr val="tx1">
                    <a:lumMod val="65000"/>
                    <a:lumOff val="35000"/>
                  </a:schemeClr>
                </a:solidFill>
              </a:rPr>
            </a:br>
            <a:r>
              <a:rPr lang="lv-LV" dirty="0">
                <a:solidFill>
                  <a:schemeClr val="tx1">
                    <a:lumMod val="65000"/>
                    <a:lumOff val="35000"/>
                  </a:schemeClr>
                </a:solidFill>
              </a:rPr>
              <a:t>Amortizācijas aprēķins finanšu uzskaitei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buNone/>
            </a:pPr>
            <a:r>
              <a:rPr lang="ru-RU" dirty="0" smtClean="0">
                <a:solidFill>
                  <a:schemeClr val="tx1">
                    <a:lumMod val="65000"/>
                    <a:lumOff val="35000"/>
                  </a:schemeClr>
                </a:solidFill>
                <a:latin typeface="Arial" pitchFamily="34" charset="0"/>
                <a:cs typeface="Arial" pitchFamily="34" charset="0"/>
              </a:rPr>
              <a:t>   3. </a:t>
            </a:r>
            <a:r>
              <a:rPr lang="en-US" dirty="0" err="1">
                <a:solidFill>
                  <a:schemeClr val="tx1">
                    <a:lumMod val="65000"/>
                    <a:lumOff val="35000"/>
                  </a:schemeClr>
                </a:solidFill>
                <a:latin typeface="Arial" pitchFamily="34" charset="0"/>
                <a:cs typeface="Arial" pitchFamily="34" charset="0"/>
              </a:rPr>
              <a:t>Funkciju</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iegūšana</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kas</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nav</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pieejama</a:t>
            </a:r>
            <a:r>
              <a:rPr lang="en-US" dirty="0">
                <a:solidFill>
                  <a:schemeClr val="tx1">
                    <a:lumMod val="65000"/>
                    <a:lumOff val="35000"/>
                  </a:schemeClr>
                </a:solidFill>
                <a:latin typeface="Arial" pitchFamily="34" charset="0"/>
                <a:cs typeface="Arial" pitchFamily="34" charset="0"/>
              </a:rPr>
              <a:t> </a:t>
            </a:r>
            <a:r>
              <a:rPr lang="en-US" dirty="0" err="1" smtClean="0">
                <a:solidFill>
                  <a:schemeClr val="tx1">
                    <a:lumMod val="65000"/>
                    <a:lumOff val="35000"/>
                  </a:schemeClr>
                </a:solidFill>
                <a:latin typeface="Arial" pitchFamily="34" charset="0"/>
                <a:cs typeface="Arial" pitchFamily="34" charset="0"/>
              </a:rPr>
              <a:t>iepriekšējā</a:t>
            </a:r>
            <a:r>
              <a:rPr lang="en-US" dirty="0" smtClean="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programmas</a:t>
            </a:r>
            <a:r>
              <a:rPr lang="en-US" dirty="0">
                <a:solidFill>
                  <a:schemeClr val="tx1">
                    <a:lumMod val="65000"/>
                    <a:lumOff val="35000"/>
                  </a:schemeClr>
                </a:solidFill>
                <a:latin typeface="Arial" pitchFamily="34" charset="0"/>
                <a:cs typeface="Arial" pitchFamily="34" charset="0"/>
              </a:rPr>
              <a:t> </a:t>
            </a:r>
            <a:r>
              <a:rPr lang="en-US" dirty="0" err="1" smtClean="0">
                <a:solidFill>
                  <a:schemeClr val="tx1">
                    <a:lumMod val="65000"/>
                    <a:lumOff val="35000"/>
                  </a:schemeClr>
                </a:solidFill>
                <a:latin typeface="Arial" pitchFamily="34" charset="0"/>
                <a:cs typeface="Arial" pitchFamily="34" charset="0"/>
              </a:rPr>
              <a:t>versijā</a:t>
            </a:r>
            <a:r>
              <a:rPr lang="ru-RU" dirty="0" smtClean="0">
                <a:solidFill>
                  <a:schemeClr val="tx1">
                    <a:lumMod val="65000"/>
                    <a:lumOff val="35000"/>
                  </a:schemeClr>
                </a:solidFill>
                <a:latin typeface="Arial" pitchFamily="34" charset="0"/>
                <a:cs typeface="Arial" pitchFamily="34" charset="0"/>
              </a:rPr>
              <a:t/>
            </a:r>
            <a:br>
              <a:rPr lang="ru-RU" dirty="0" smtClean="0">
                <a:solidFill>
                  <a:schemeClr val="tx1">
                    <a:lumMod val="65000"/>
                    <a:lumOff val="35000"/>
                  </a:schemeClr>
                </a:solidFill>
                <a:latin typeface="Arial" pitchFamily="34" charset="0"/>
                <a:cs typeface="Arial" pitchFamily="34" charset="0"/>
              </a:rPr>
            </a:br>
            <a:endParaRPr lang="ru-RU" dirty="0">
              <a:solidFill>
                <a:schemeClr val="tx1">
                  <a:lumMod val="65000"/>
                  <a:lumOff val="35000"/>
                </a:schemeClr>
              </a:solidFill>
            </a:endParaRPr>
          </a:p>
        </p:txBody>
      </p:sp>
      <p:pic>
        <p:nvPicPr>
          <p:cNvPr id="12290" name="Picture 2" descr="http://msftbi.files.wordpress.com/2011/11/pers-coll-corp.png"/>
          <p:cNvPicPr>
            <a:picLocks noChangeAspect="1" noChangeArrowheads="1"/>
          </p:cNvPicPr>
          <p:nvPr/>
        </p:nvPicPr>
        <p:blipFill>
          <a:blip r:embed="rId3" cstate="print"/>
          <a:srcRect/>
          <a:stretch>
            <a:fillRect/>
          </a:stretch>
        </p:blipFill>
        <p:spPr bwMode="auto">
          <a:xfrm>
            <a:off x="755576" y="2348880"/>
            <a:ext cx="7686675" cy="33432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96752"/>
            <a:ext cx="2314600" cy="4929411"/>
          </a:xfrm>
        </p:spPr>
        <p:txBody>
          <a:bodyPr>
            <a:normAutofit/>
          </a:bodyPr>
          <a:lstStyle/>
          <a:p>
            <a:r>
              <a:rPr lang="lv-LV" sz="1800" dirty="0" smtClean="0">
                <a:solidFill>
                  <a:schemeClr val="tx1">
                    <a:lumMod val="65000"/>
                    <a:lumOff val="35000"/>
                  </a:schemeClr>
                </a:solidFill>
              </a:rPr>
              <a:t>Datu saraksts amortizācijas aprēķinam ienākuma nodoklim.</a:t>
            </a:r>
          </a:p>
          <a:p>
            <a:endParaRPr lang="lv-LV" sz="1800" dirty="0" smtClean="0">
              <a:solidFill>
                <a:schemeClr val="tx1">
                  <a:lumMod val="65000"/>
                  <a:lumOff val="35000"/>
                </a:schemeClr>
              </a:solidFill>
            </a:endParaRPr>
          </a:p>
          <a:p>
            <a:r>
              <a:rPr lang="lv-LV" sz="1800" dirty="0" smtClean="0">
                <a:solidFill>
                  <a:schemeClr val="tx1">
                    <a:lumMod val="65000"/>
                    <a:lumOff val="35000"/>
                  </a:schemeClr>
                </a:solidFill>
              </a:rPr>
              <a:t>Papildu iestatījumu ievade.</a:t>
            </a:r>
            <a:endParaRPr lang="ru-RU" sz="1800" dirty="0" smtClean="0">
              <a:solidFill>
                <a:schemeClr val="tx1">
                  <a:lumMod val="65000"/>
                  <a:lumOff val="35000"/>
                </a:schemeClr>
              </a:solidFill>
            </a:endParaRPr>
          </a:p>
          <a:p>
            <a:endParaRPr lang="ru-RU" sz="1800" dirty="0" smtClean="0">
              <a:solidFill>
                <a:schemeClr val="tx1">
                  <a:lumMod val="65000"/>
                  <a:lumOff val="35000"/>
                </a:schemeClr>
              </a:solidFill>
            </a:endParaRPr>
          </a:p>
          <a:p>
            <a:r>
              <a:rPr lang="lv-LV" sz="1800" dirty="0" smtClean="0">
                <a:solidFill>
                  <a:schemeClr val="tx1">
                    <a:lumMod val="65000"/>
                    <a:lumOff val="35000"/>
                  </a:schemeClr>
                </a:solidFill>
              </a:rPr>
              <a:t>Atskaišu formu izdruka pa kartiņām, kategorijām, kā arī kopsavilkuma dati.</a:t>
            </a:r>
          </a:p>
        </p:txBody>
      </p:sp>
      <p:pic>
        <p:nvPicPr>
          <p:cNvPr id="1026" name="Picture 2"/>
          <p:cNvPicPr>
            <a:picLocks noChangeAspect="1" noChangeArrowheads="1"/>
          </p:cNvPicPr>
          <p:nvPr/>
        </p:nvPicPr>
        <p:blipFill>
          <a:blip r:embed="rId2" cstate="print"/>
          <a:srcRect/>
          <a:stretch>
            <a:fillRect/>
          </a:stretch>
        </p:blipFill>
        <p:spPr bwMode="auto">
          <a:xfrm>
            <a:off x="2843808" y="1196752"/>
            <a:ext cx="5976664" cy="157276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059832" y="2276872"/>
            <a:ext cx="5760640" cy="308351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347864" y="4077072"/>
            <a:ext cx="5472608" cy="2244796"/>
          </a:xfrm>
          <a:prstGeom prst="rect">
            <a:avLst/>
          </a:prstGeom>
          <a:noFill/>
          <a:ln w="9525">
            <a:noFill/>
            <a:miter lim="800000"/>
            <a:headEnd/>
            <a:tailEnd/>
          </a:ln>
        </p:spPr>
      </p:pic>
      <p:sp>
        <p:nvSpPr>
          <p:cNvPr id="8" name="Title 1"/>
          <p:cNvSpPr txBox="1">
            <a:spLocks/>
          </p:cNvSpPr>
          <p:nvPr/>
        </p:nvSpPr>
        <p:spPr>
          <a:xfrm>
            <a:off x="374848" y="197768"/>
            <a:ext cx="82296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b="1" u="sng" dirty="0" smtClean="0">
                <a:solidFill>
                  <a:schemeClr val="tx1">
                    <a:lumMod val="65000"/>
                    <a:lumOff val="35000"/>
                  </a:schemeClr>
                </a:solidFill>
              </a:rPr>
              <a:t>PAMATLĪDZEKĻI</a:t>
            </a:r>
            <a:r>
              <a:rPr lang="lv-LV" b="1" u="sng" dirty="0">
                <a:solidFill>
                  <a:schemeClr val="tx1">
                    <a:lumMod val="65000"/>
                    <a:lumOff val="35000"/>
                  </a:schemeClr>
                </a:solidFill>
              </a:rPr>
              <a:t>, </a:t>
            </a:r>
            <a:r>
              <a:rPr lang="lv-LV" b="1" u="sng" dirty="0" smtClean="0">
                <a:solidFill>
                  <a:schemeClr val="tx1">
                    <a:lumMod val="65000"/>
                    <a:lumOff val="35000"/>
                  </a:schemeClr>
                </a:solidFill>
              </a:rPr>
              <a:t>NEMATERIĀLIE IEGULDĪJUMI</a:t>
            </a:r>
            <a:r>
              <a:rPr lang="ru-RU" b="1" u="sng" dirty="0" smtClean="0">
                <a:solidFill>
                  <a:schemeClr val="tx1">
                    <a:lumMod val="65000"/>
                    <a:lumOff val="35000"/>
                  </a:schemeClr>
                </a:solidFill>
              </a:rPr>
              <a:t/>
            </a:r>
            <a:br>
              <a:rPr lang="ru-RU" b="1" u="sng" dirty="0" smtClean="0">
                <a:solidFill>
                  <a:schemeClr val="tx1">
                    <a:lumMod val="65000"/>
                    <a:lumOff val="35000"/>
                  </a:schemeClr>
                </a:solidFill>
              </a:rPr>
            </a:br>
            <a:r>
              <a:rPr lang="lv-LV" dirty="0">
                <a:solidFill>
                  <a:schemeClr val="tx1">
                    <a:lumMod val="65000"/>
                    <a:lumOff val="35000"/>
                  </a:schemeClr>
                </a:solidFill>
              </a:rPr>
              <a:t>Amortizācijas </a:t>
            </a:r>
            <a:r>
              <a:rPr lang="lv-LV" dirty="0" smtClean="0">
                <a:solidFill>
                  <a:schemeClr val="tx1">
                    <a:lumMod val="65000"/>
                    <a:lumOff val="35000"/>
                  </a:schemeClr>
                </a:solidFill>
              </a:rPr>
              <a:t>aprēķins ienākuma nodoklim</a:t>
            </a:r>
            <a:endParaRPr lang="lv-LV"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linds(horizontal)">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blinds(horizontal)">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blinds(horizontal)">
                                      <p:cBhvr>
                                        <p:cTn id="32" dur="500"/>
                                        <p:tgtEl>
                                          <p:spTgt spid="102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p:cNvSpPr/>
          <p:nvPr/>
        </p:nvSpPr>
        <p:spPr>
          <a:xfrm>
            <a:off x="4139952" y="1586136"/>
            <a:ext cx="1728192" cy="612648"/>
          </a:xfrm>
          <a:prstGeom prst="flowChartOnlineStorage">
            <a:avLst/>
          </a:prstGeom>
          <a:solidFill>
            <a:schemeClr val="accent1"/>
          </a:solidFill>
          <a:ln>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a:t>Aprēķinu dati par iepriekšējo periodu</a:t>
            </a:r>
            <a:endParaRPr lang="lv-LV" sz="1200" dirty="0"/>
          </a:p>
        </p:txBody>
      </p:sp>
      <p:sp>
        <p:nvSpPr>
          <p:cNvPr id="5" name="Flowchart: Process 4"/>
          <p:cNvSpPr/>
          <p:nvPr/>
        </p:nvSpPr>
        <p:spPr>
          <a:xfrm>
            <a:off x="4022403" y="3818384"/>
            <a:ext cx="2016224" cy="618728"/>
          </a:xfrm>
          <a:prstGeom prst="flowChartProcess">
            <a:avLst/>
          </a:prstGeom>
          <a:solidFill>
            <a:schemeClr val="accent4">
              <a:lumMod val="7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Amortizācijas aprēķins</a:t>
            </a:r>
            <a:endParaRPr lang="lv-LV" dirty="0"/>
          </a:p>
        </p:txBody>
      </p:sp>
      <p:sp>
        <p:nvSpPr>
          <p:cNvPr id="6" name="Flowchart: Multidocument 5"/>
          <p:cNvSpPr/>
          <p:nvPr/>
        </p:nvSpPr>
        <p:spPr>
          <a:xfrm>
            <a:off x="4427984" y="5474568"/>
            <a:ext cx="1368152" cy="758952"/>
          </a:xfrm>
          <a:prstGeom prst="flowChartMultidocument">
            <a:avLst/>
          </a:prstGeom>
          <a:solidFill>
            <a:srgbClr val="92D050"/>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smtClean="0"/>
              <a:t>Atskaites</a:t>
            </a:r>
            <a:endParaRPr lang="lv-LV" dirty="0"/>
          </a:p>
        </p:txBody>
      </p:sp>
      <p:sp>
        <p:nvSpPr>
          <p:cNvPr id="7" name="Flowchart: Stored Data 6"/>
          <p:cNvSpPr/>
          <p:nvPr/>
        </p:nvSpPr>
        <p:spPr>
          <a:xfrm>
            <a:off x="755576" y="1586136"/>
            <a:ext cx="1368152" cy="612648"/>
          </a:xfrm>
          <a:prstGeom prst="flowChartOnlineStorage">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t>Saņemšana</a:t>
            </a:r>
            <a:endParaRPr lang="lv-LV" sz="1200" dirty="0"/>
          </a:p>
        </p:txBody>
      </p:sp>
      <p:sp>
        <p:nvSpPr>
          <p:cNvPr id="8" name="Flowchart: Stored Data 7"/>
          <p:cNvSpPr/>
          <p:nvPr/>
        </p:nvSpPr>
        <p:spPr>
          <a:xfrm>
            <a:off x="755576" y="2522240"/>
            <a:ext cx="1368152" cy="612648"/>
          </a:xfrm>
          <a:prstGeom prst="flowChartOnlineStorage">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err="1" smtClean="0"/>
              <a:t>Modernizā</a:t>
            </a:r>
            <a:r>
              <a:rPr lang="lv-LV" sz="1200" dirty="0" smtClean="0"/>
              <a:t>-</a:t>
            </a:r>
          </a:p>
          <a:p>
            <a:pPr algn="ctr"/>
            <a:r>
              <a:rPr lang="lv-LV" sz="1200" dirty="0" err="1" smtClean="0"/>
              <a:t>cija</a:t>
            </a:r>
            <a:endParaRPr lang="lv-LV" sz="1200" dirty="0"/>
          </a:p>
        </p:txBody>
      </p:sp>
      <p:sp>
        <p:nvSpPr>
          <p:cNvPr id="9" name="Flowchart: Stored Data 8"/>
          <p:cNvSpPr/>
          <p:nvPr/>
        </p:nvSpPr>
        <p:spPr>
          <a:xfrm>
            <a:off x="755576" y="3386336"/>
            <a:ext cx="1440160" cy="612648"/>
          </a:xfrm>
          <a:prstGeom prst="flowChartOnlineStorage">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t>Likvidācija</a:t>
            </a:r>
            <a:endParaRPr lang="lv-LV" sz="1200" dirty="0"/>
          </a:p>
        </p:txBody>
      </p:sp>
      <p:sp>
        <p:nvSpPr>
          <p:cNvPr id="10" name="Flowchart: Stored Data 9"/>
          <p:cNvSpPr/>
          <p:nvPr/>
        </p:nvSpPr>
        <p:spPr>
          <a:xfrm>
            <a:off x="827584" y="4250432"/>
            <a:ext cx="1440160" cy="612648"/>
          </a:xfrm>
          <a:prstGeom prst="flowChartOnlineStorage">
            <a:avLst/>
          </a:prstGeom>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t>Kategorijas izmaiņas</a:t>
            </a:r>
            <a:endParaRPr lang="lv-LV" sz="1200" dirty="0"/>
          </a:p>
        </p:txBody>
      </p:sp>
      <p:sp>
        <p:nvSpPr>
          <p:cNvPr id="11" name="Flowchart: Stored Data 10"/>
          <p:cNvSpPr/>
          <p:nvPr/>
        </p:nvSpPr>
        <p:spPr>
          <a:xfrm>
            <a:off x="7164288" y="3674368"/>
            <a:ext cx="1440160" cy="612648"/>
          </a:xfrm>
          <a:prstGeom prst="flowChartOnlineStorage">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t>Iestatījumu tabula</a:t>
            </a:r>
            <a:endParaRPr lang="lv-LV" sz="1200" dirty="0"/>
          </a:p>
        </p:txBody>
      </p:sp>
      <p:cxnSp>
        <p:nvCxnSpPr>
          <p:cNvPr id="12" name="Straight Arrow Connector 11"/>
          <p:cNvCxnSpPr>
            <a:stCxn id="9" idx="3"/>
          </p:cNvCxnSpPr>
          <p:nvPr/>
        </p:nvCxnSpPr>
        <p:spPr>
          <a:xfrm flipV="1">
            <a:off x="1955709" y="3674368"/>
            <a:ext cx="1320147" cy="18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03848" y="1864643"/>
            <a:ext cx="72008" cy="2664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p:cNvCxnSpPr>
          <p:nvPr/>
        </p:nvCxnSpPr>
        <p:spPr>
          <a:xfrm flipV="1">
            <a:off x="2027717" y="4538464"/>
            <a:ext cx="1248139" cy="18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4" idx="1"/>
          </p:cNvCxnSpPr>
          <p:nvPr/>
        </p:nvCxnSpPr>
        <p:spPr>
          <a:xfrm flipH="1">
            <a:off x="5364088" y="1892460"/>
            <a:ext cx="1872208" cy="19259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p:cNvCxnSpPr>
          <p:nvPr/>
        </p:nvCxnSpPr>
        <p:spPr>
          <a:xfrm flipV="1">
            <a:off x="1895703" y="1874168"/>
            <a:ext cx="1308145" cy="18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898277" y="2810272"/>
            <a:ext cx="1305571" cy="18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Flowchart: Manual Input 17"/>
          <p:cNvSpPr/>
          <p:nvPr/>
        </p:nvSpPr>
        <p:spPr>
          <a:xfrm>
            <a:off x="7308304" y="2589312"/>
            <a:ext cx="1224136" cy="653008"/>
          </a:xfrm>
          <a:prstGeom prst="flowChartManualInput">
            <a:avLst/>
          </a:prstGeom>
          <a:solidFill>
            <a:srgbClr val="FFC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dirty="0" smtClean="0"/>
              <a:t>Papildu iestatījumi</a:t>
            </a:r>
            <a:endParaRPr lang="lv-LV" sz="1000" dirty="0"/>
          </a:p>
        </p:txBody>
      </p:sp>
      <p:cxnSp>
        <p:nvCxnSpPr>
          <p:cNvPr id="19" name="Straight Arrow Connector 18"/>
          <p:cNvCxnSpPr>
            <a:stCxn id="18" idx="1"/>
          </p:cNvCxnSpPr>
          <p:nvPr/>
        </p:nvCxnSpPr>
        <p:spPr>
          <a:xfrm flipH="1">
            <a:off x="5868144" y="2915816"/>
            <a:ext cx="1440160" cy="9025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1"/>
          </p:cNvCxnSpPr>
          <p:nvPr/>
        </p:nvCxnSpPr>
        <p:spPr>
          <a:xfrm flipH="1" flipV="1">
            <a:off x="6012160" y="3890392"/>
            <a:ext cx="1152128" cy="90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Down Arrow 20"/>
          <p:cNvSpPr/>
          <p:nvPr/>
        </p:nvSpPr>
        <p:spPr>
          <a:xfrm>
            <a:off x="4897740" y="4437112"/>
            <a:ext cx="288032" cy="1037456"/>
          </a:xfrm>
          <a:prstGeom prst="downArrow">
            <a:avLst/>
          </a:prstGeom>
          <a:solidFill>
            <a:schemeClr val="accent1">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Down Arrow 21"/>
          <p:cNvSpPr/>
          <p:nvPr/>
        </p:nvSpPr>
        <p:spPr>
          <a:xfrm>
            <a:off x="4860032" y="2234208"/>
            <a:ext cx="288032" cy="1584176"/>
          </a:xfrm>
          <a:prstGeom prst="down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3" name="Right Arrow 22"/>
          <p:cNvSpPr/>
          <p:nvPr/>
        </p:nvSpPr>
        <p:spPr>
          <a:xfrm>
            <a:off x="3275856" y="3098304"/>
            <a:ext cx="1656184" cy="288032"/>
          </a:xfrm>
          <a:prstGeom prst="right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4" name="Flowchart: Stored Data 23"/>
          <p:cNvSpPr/>
          <p:nvPr/>
        </p:nvSpPr>
        <p:spPr>
          <a:xfrm>
            <a:off x="7236296" y="1586136"/>
            <a:ext cx="1368152" cy="612648"/>
          </a:xfrm>
          <a:prstGeom prst="flowChartOnlineStorage">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t>Nodokļa kategorijas</a:t>
            </a:r>
            <a:endParaRPr lang="lv-LV" sz="1200" dirty="0"/>
          </a:p>
        </p:txBody>
      </p:sp>
      <p:sp>
        <p:nvSpPr>
          <p:cNvPr id="25" name="Rectangle 24"/>
          <p:cNvSpPr/>
          <p:nvPr/>
        </p:nvSpPr>
        <p:spPr>
          <a:xfrm>
            <a:off x="827584" y="1154088"/>
            <a:ext cx="252028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400" dirty="0">
                <a:solidFill>
                  <a:schemeClr val="tx1"/>
                </a:solidFill>
              </a:rPr>
              <a:t>Objektu kustība</a:t>
            </a:r>
            <a:endParaRPr lang="lv-LV" sz="1400" dirty="0"/>
          </a:p>
        </p:txBody>
      </p:sp>
      <p:sp>
        <p:nvSpPr>
          <p:cNvPr id="26" name="Rectangle 25"/>
          <p:cNvSpPr/>
          <p:nvPr/>
        </p:nvSpPr>
        <p:spPr>
          <a:xfrm>
            <a:off x="6516216" y="1154088"/>
            <a:ext cx="21602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400" dirty="0" smtClean="0">
                <a:solidFill>
                  <a:schemeClr val="tx1"/>
                </a:solidFill>
              </a:rPr>
              <a:t>Rokasgrāmatas dati</a:t>
            </a:r>
            <a:endParaRPr lang="lv-LV" sz="1400" dirty="0">
              <a:solidFill>
                <a:schemeClr val="tx1"/>
              </a:solidFill>
            </a:endParaRPr>
          </a:p>
        </p:txBody>
      </p:sp>
      <p:sp>
        <p:nvSpPr>
          <p:cNvPr id="27" name="Title 1"/>
          <p:cNvSpPr txBox="1">
            <a:spLocks/>
          </p:cNvSpPr>
          <p:nvPr/>
        </p:nvSpPr>
        <p:spPr>
          <a:xfrm>
            <a:off x="374848" y="197768"/>
            <a:ext cx="82296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b="1" u="sng" dirty="0" smtClean="0">
                <a:solidFill>
                  <a:schemeClr val="tx1">
                    <a:lumMod val="65000"/>
                    <a:lumOff val="35000"/>
                  </a:schemeClr>
                </a:solidFill>
              </a:rPr>
              <a:t>PAMATLĪDZEKĻI</a:t>
            </a:r>
            <a:r>
              <a:rPr lang="lv-LV" b="1" u="sng" dirty="0">
                <a:solidFill>
                  <a:schemeClr val="tx1">
                    <a:lumMod val="65000"/>
                    <a:lumOff val="35000"/>
                  </a:schemeClr>
                </a:solidFill>
              </a:rPr>
              <a:t>, </a:t>
            </a:r>
            <a:r>
              <a:rPr lang="lv-LV" b="1" u="sng" dirty="0" smtClean="0">
                <a:solidFill>
                  <a:schemeClr val="tx1">
                    <a:lumMod val="65000"/>
                    <a:lumOff val="35000"/>
                  </a:schemeClr>
                </a:solidFill>
              </a:rPr>
              <a:t>NEMATERIĀLIE IEGULDĪJUMI</a:t>
            </a:r>
            <a:r>
              <a:rPr lang="ru-RU" b="1" u="sng" dirty="0" smtClean="0">
                <a:solidFill>
                  <a:schemeClr val="tx1">
                    <a:lumMod val="65000"/>
                    <a:lumOff val="35000"/>
                  </a:schemeClr>
                </a:solidFill>
              </a:rPr>
              <a:t/>
            </a:r>
            <a:br>
              <a:rPr lang="ru-RU" b="1" u="sng" dirty="0" smtClean="0">
                <a:solidFill>
                  <a:schemeClr val="tx1">
                    <a:lumMod val="65000"/>
                    <a:lumOff val="35000"/>
                  </a:schemeClr>
                </a:solidFill>
              </a:rPr>
            </a:br>
            <a:r>
              <a:rPr lang="lv-LV" dirty="0">
                <a:solidFill>
                  <a:schemeClr val="tx1">
                    <a:lumMod val="65000"/>
                    <a:lumOff val="35000"/>
                  </a:schemeClr>
                </a:solidFill>
              </a:rPr>
              <a:t>Amortizācijas aprēķins finanšu </a:t>
            </a:r>
            <a:r>
              <a:rPr lang="lv-LV" dirty="0" smtClean="0">
                <a:solidFill>
                  <a:schemeClr val="tx1">
                    <a:lumMod val="65000"/>
                    <a:lumOff val="35000"/>
                  </a:schemeClr>
                </a:solidFill>
              </a:rPr>
              <a:t>uzskaitei (2)</a:t>
            </a:r>
            <a:endParaRPr lang="lv-LV"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2242592" cy="4929411"/>
          </a:xfrm>
        </p:spPr>
        <p:txBody>
          <a:bodyPr>
            <a:normAutofit/>
          </a:bodyPr>
          <a:lstStyle/>
          <a:p>
            <a:r>
              <a:rPr lang="lv-LV" sz="1600" dirty="0" smtClean="0">
                <a:solidFill>
                  <a:schemeClr val="tx1">
                    <a:lumMod val="65000"/>
                    <a:lumOff val="35000"/>
                  </a:schemeClr>
                </a:solidFill>
              </a:rPr>
              <a:t>No saraksta par saņemtiem, modernizētiem, likvidētiem vai pārvietotiem objektiem pāreja uz attiecīgo dokumentu kartiņā.</a:t>
            </a:r>
          </a:p>
        </p:txBody>
      </p:sp>
      <p:pic>
        <p:nvPicPr>
          <p:cNvPr id="2050" name="Picture 2"/>
          <p:cNvPicPr>
            <a:picLocks noChangeAspect="1" noChangeArrowheads="1"/>
          </p:cNvPicPr>
          <p:nvPr/>
        </p:nvPicPr>
        <p:blipFill>
          <a:blip r:embed="rId2" cstate="print"/>
          <a:srcRect/>
          <a:stretch>
            <a:fillRect/>
          </a:stretch>
        </p:blipFill>
        <p:spPr bwMode="auto">
          <a:xfrm>
            <a:off x="2987824" y="1167036"/>
            <a:ext cx="5760640" cy="377632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987824" y="2175148"/>
            <a:ext cx="5971292" cy="172819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275856" y="3327276"/>
            <a:ext cx="5688632" cy="1625323"/>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3059832" y="4293096"/>
            <a:ext cx="5904656" cy="1823986"/>
          </a:xfrm>
          <a:prstGeom prst="rect">
            <a:avLst/>
          </a:prstGeom>
          <a:noFill/>
          <a:ln w="9525">
            <a:noFill/>
            <a:miter lim="800000"/>
            <a:headEnd/>
            <a:tailEnd/>
          </a:ln>
        </p:spPr>
      </p:pic>
      <p:sp>
        <p:nvSpPr>
          <p:cNvPr id="8" name="Title 1"/>
          <p:cNvSpPr txBox="1">
            <a:spLocks/>
          </p:cNvSpPr>
          <p:nvPr/>
        </p:nvSpPr>
        <p:spPr>
          <a:xfrm>
            <a:off x="374848" y="116632"/>
            <a:ext cx="8229600" cy="1143000"/>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b="1" u="sng" dirty="0" smtClean="0">
                <a:solidFill>
                  <a:schemeClr val="tx1">
                    <a:lumMod val="65000"/>
                    <a:lumOff val="35000"/>
                  </a:schemeClr>
                </a:solidFill>
              </a:rPr>
              <a:t>PAMATLĪDZEKĻI</a:t>
            </a:r>
            <a:r>
              <a:rPr lang="lv-LV" b="1" u="sng" dirty="0">
                <a:solidFill>
                  <a:schemeClr val="tx1">
                    <a:lumMod val="65000"/>
                    <a:lumOff val="35000"/>
                  </a:schemeClr>
                </a:solidFill>
              </a:rPr>
              <a:t>, </a:t>
            </a:r>
            <a:r>
              <a:rPr lang="lv-LV" b="1" u="sng" dirty="0" smtClean="0">
                <a:solidFill>
                  <a:schemeClr val="tx1">
                    <a:lumMod val="65000"/>
                    <a:lumOff val="35000"/>
                  </a:schemeClr>
                </a:solidFill>
              </a:rPr>
              <a:t>NEMATERIĀLIE IEGULDĪJUMI</a:t>
            </a:r>
            <a:r>
              <a:rPr lang="ru-RU" b="1" u="sng" dirty="0" smtClean="0">
                <a:solidFill>
                  <a:schemeClr val="tx1">
                    <a:lumMod val="65000"/>
                    <a:lumOff val="35000"/>
                  </a:schemeClr>
                </a:solidFill>
              </a:rPr>
              <a:t/>
            </a:r>
            <a:br>
              <a:rPr lang="ru-RU" b="1" u="sng" dirty="0" smtClean="0">
                <a:solidFill>
                  <a:schemeClr val="tx1">
                    <a:lumMod val="65000"/>
                    <a:lumOff val="35000"/>
                  </a:schemeClr>
                </a:solidFill>
              </a:rPr>
            </a:br>
            <a:r>
              <a:rPr lang="lv-LV" dirty="0" smtClean="0">
                <a:solidFill>
                  <a:schemeClr val="tx1">
                    <a:lumMod val="65000"/>
                    <a:lumOff val="35000"/>
                  </a:schemeClr>
                </a:solidFill>
              </a:rPr>
              <a:t>Datu saraksts par ilgtermiņa noguldījumu objektiem</a:t>
            </a:r>
            <a:endParaRPr lang="lv-LV" dirty="0">
              <a:solidFill>
                <a:schemeClr val="tx1">
                  <a:lumMod val="65000"/>
                  <a:lumOff val="3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58218"/>
          </a:xfrm>
        </p:spPr>
        <p:txBody>
          <a:bodyPr>
            <a:normAutofit/>
          </a:bodyPr>
          <a:lstStyle/>
          <a:p>
            <a:pPr algn="l"/>
            <a:r>
              <a:rPr lang="ru-RU" sz="3200" dirty="0" smtClean="0">
                <a:solidFill>
                  <a:schemeClr val="tx1">
                    <a:lumMod val="65000"/>
                    <a:lumOff val="35000"/>
                  </a:schemeClr>
                </a:solidFill>
                <a:latin typeface="Arial" pitchFamily="34" charset="0"/>
                <a:cs typeface="Arial" pitchFamily="34" charset="0"/>
              </a:rPr>
              <a:t>4. </a:t>
            </a:r>
            <a:r>
              <a:rPr lang="lv-LV" sz="3200" dirty="0">
                <a:solidFill>
                  <a:schemeClr val="tx1">
                    <a:lumMod val="65000"/>
                    <a:lumOff val="35000"/>
                  </a:schemeClr>
                </a:solidFill>
                <a:latin typeface="Arial" pitchFamily="34" charset="0"/>
                <a:cs typeface="Arial" pitchFamily="34" charset="0"/>
              </a:rPr>
              <a:t>Spēja veidot </a:t>
            </a:r>
            <a:r>
              <a:rPr lang="lv-LV" sz="3200" dirty="0" smtClean="0">
                <a:solidFill>
                  <a:schemeClr val="tx1">
                    <a:lumMod val="65000"/>
                    <a:lumOff val="35000"/>
                  </a:schemeClr>
                </a:solidFill>
                <a:latin typeface="Arial" pitchFamily="34" charset="0"/>
                <a:cs typeface="Arial" pitchFamily="34" charset="0"/>
              </a:rPr>
              <a:t>pilnvērtīgu </a:t>
            </a:r>
            <a:r>
              <a:rPr lang="lv-LV" sz="3200" b="1" dirty="0">
                <a:solidFill>
                  <a:schemeClr val="tx1">
                    <a:lumMod val="65000"/>
                    <a:lumOff val="35000"/>
                  </a:schemeClr>
                </a:solidFill>
                <a:latin typeface="Arial" pitchFamily="34" charset="0"/>
                <a:cs typeface="Arial" pitchFamily="34" charset="0"/>
              </a:rPr>
              <a:t>ERP</a:t>
            </a:r>
            <a:r>
              <a:rPr lang="lv-LV" sz="3200" dirty="0">
                <a:solidFill>
                  <a:schemeClr val="tx1">
                    <a:lumMod val="65000"/>
                    <a:lumOff val="35000"/>
                  </a:schemeClr>
                </a:solidFill>
                <a:latin typeface="Arial" pitchFamily="34" charset="0"/>
                <a:cs typeface="Arial" pitchFamily="34" charset="0"/>
              </a:rPr>
              <a:t> </a:t>
            </a:r>
            <a:r>
              <a:rPr lang="lv-LV" sz="3200" dirty="0" smtClean="0">
                <a:solidFill>
                  <a:schemeClr val="tx1">
                    <a:lumMod val="65000"/>
                    <a:lumOff val="35000"/>
                  </a:schemeClr>
                </a:solidFill>
                <a:latin typeface="Arial" pitchFamily="34" charset="0"/>
                <a:cs typeface="Arial" pitchFamily="34" charset="0"/>
              </a:rPr>
              <a:t>(Uzņēmuma Resursu Plānošana</a:t>
            </a:r>
            <a:r>
              <a:rPr lang="lv-LV" sz="3200" dirty="0" smtClean="0">
                <a:solidFill>
                  <a:schemeClr val="tx1">
                    <a:lumMod val="65000"/>
                    <a:lumOff val="35000"/>
                  </a:schemeClr>
                </a:solidFill>
                <a:latin typeface="Arial" pitchFamily="34" charset="0"/>
                <a:cs typeface="Arial" pitchFamily="34" charset="0"/>
              </a:rPr>
              <a:t>) sistēmu</a:t>
            </a:r>
            <a:r>
              <a:rPr lang="lv-LV" sz="3200" dirty="0">
                <a:solidFill>
                  <a:schemeClr val="tx1">
                    <a:lumMod val="65000"/>
                    <a:lumOff val="35000"/>
                  </a:schemeClr>
                </a:solidFill>
                <a:latin typeface="Arial" pitchFamily="34" charset="0"/>
                <a:cs typeface="Arial" pitchFamily="34" charset="0"/>
              </a:rPr>
              <a:t/>
            </a:r>
            <a:br>
              <a:rPr lang="lv-LV" sz="3200" dirty="0">
                <a:solidFill>
                  <a:schemeClr val="tx1">
                    <a:lumMod val="65000"/>
                    <a:lumOff val="35000"/>
                  </a:schemeClr>
                </a:solidFill>
                <a:latin typeface="Arial" pitchFamily="34" charset="0"/>
                <a:cs typeface="Arial" pitchFamily="34" charset="0"/>
              </a:rPr>
            </a:br>
            <a:endParaRPr lang="ru-RU" sz="3200" dirty="0">
              <a:solidFill>
                <a:schemeClr val="tx1">
                  <a:lumMod val="65000"/>
                  <a:lumOff val="35000"/>
                </a:schemeClr>
              </a:solidFill>
            </a:endParaRPr>
          </a:p>
        </p:txBody>
      </p:sp>
      <p:pic>
        <p:nvPicPr>
          <p:cNvPr id="11269" name="Picture 5" descr="C:\Documents and Settings\Sasha\Desktop\ERP2.gif"/>
          <p:cNvPicPr>
            <a:picLocks noGrp="1" noChangeAspect="1" noChangeArrowheads="1"/>
          </p:cNvPicPr>
          <p:nvPr>
            <p:ph idx="1"/>
          </p:nvPr>
        </p:nvPicPr>
        <p:blipFill>
          <a:blip r:embed="rId3" cstate="print"/>
          <a:srcRect/>
          <a:stretch>
            <a:fillRect/>
          </a:stretch>
        </p:blipFill>
        <p:spPr bwMode="auto">
          <a:xfrm>
            <a:off x="467544" y="1772816"/>
            <a:ext cx="8208912" cy="48245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lstStyle/>
          <a:p>
            <a:pPr marL="0" indent="0">
              <a:buNone/>
            </a:pPr>
            <a:r>
              <a:rPr lang="ru-RU" dirty="0" smtClean="0">
                <a:solidFill>
                  <a:schemeClr val="tx1">
                    <a:lumMod val="65000"/>
                    <a:lumOff val="35000"/>
                  </a:schemeClr>
                </a:solidFill>
                <a:latin typeface="Arial" pitchFamily="34" charset="0"/>
                <a:cs typeface="Arial" pitchFamily="34" charset="0"/>
              </a:rPr>
              <a:t>5. </a:t>
            </a:r>
            <a:r>
              <a:rPr lang="lv-LV" dirty="0" smtClean="0">
                <a:solidFill>
                  <a:schemeClr val="tx1">
                    <a:lumMod val="65000"/>
                    <a:lumOff val="35000"/>
                  </a:schemeClr>
                </a:solidFill>
                <a:latin typeface="Arial" pitchFamily="34" charset="0"/>
                <a:cs typeface="Arial" pitchFamily="34" charset="0"/>
              </a:rPr>
              <a:t>Viegla integrācija </a:t>
            </a:r>
            <a:r>
              <a:rPr lang="en-US" dirty="0" err="1" smtClean="0">
                <a:solidFill>
                  <a:schemeClr val="tx1">
                    <a:lumMod val="65000"/>
                    <a:lumOff val="35000"/>
                  </a:schemeClr>
                </a:solidFill>
                <a:latin typeface="Arial" pitchFamily="34" charset="0"/>
                <a:cs typeface="Arial" pitchFamily="34" charset="0"/>
              </a:rPr>
              <a:t>ar</a:t>
            </a:r>
            <a:r>
              <a:rPr lang="en-US" dirty="0" smtClean="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citām</a:t>
            </a:r>
            <a:r>
              <a:rPr lang="en-US" dirty="0">
                <a:solidFill>
                  <a:schemeClr val="tx1">
                    <a:lumMod val="65000"/>
                    <a:lumOff val="35000"/>
                  </a:schemeClr>
                </a:solidFill>
                <a:latin typeface="Arial" pitchFamily="34" charset="0"/>
                <a:cs typeface="Arial" pitchFamily="34" charset="0"/>
              </a:rPr>
              <a:t> </a:t>
            </a:r>
            <a:r>
              <a:rPr lang="en-US" dirty="0" err="1" smtClean="0">
                <a:solidFill>
                  <a:schemeClr val="tx1">
                    <a:lumMod val="65000"/>
                    <a:lumOff val="35000"/>
                  </a:schemeClr>
                </a:solidFill>
                <a:latin typeface="Arial" pitchFamily="34" charset="0"/>
                <a:cs typeface="Arial" pitchFamily="34" charset="0"/>
              </a:rPr>
              <a:t>sistēmām</a:t>
            </a:r>
            <a:r>
              <a:rPr lang="ru-RU" dirty="0" smtClean="0">
                <a:solidFill>
                  <a:schemeClr val="tx1">
                    <a:lumMod val="65000"/>
                    <a:lumOff val="35000"/>
                  </a:schemeClr>
                </a:solidFill>
                <a:latin typeface="Arial" pitchFamily="34" charset="0"/>
                <a:cs typeface="Arial" pitchFamily="34" charset="0"/>
              </a:rPr>
              <a:t/>
            </a:r>
            <a:br>
              <a:rPr lang="ru-RU" dirty="0" smtClean="0">
                <a:solidFill>
                  <a:schemeClr val="tx1">
                    <a:lumMod val="65000"/>
                    <a:lumOff val="35000"/>
                  </a:schemeClr>
                </a:solidFill>
                <a:latin typeface="Arial" pitchFamily="34" charset="0"/>
                <a:cs typeface="Arial" pitchFamily="34" charset="0"/>
              </a:rPr>
            </a:br>
            <a:endParaRPr lang="ru-RU" dirty="0">
              <a:solidFill>
                <a:schemeClr val="tx1">
                  <a:lumMod val="65000"/>
                  <a:lumOff val="35000"/>
                </a:schemeClr>
              </a:solidFill>
            </a:endParaRPr>
          </a:p>
        </p:txBody>
      </p:sp>
      <p:sp>
        <p:nvSpPr>
          <p:cNvPr id="4" name="Flowchart: Process 3"/>
          <p:cNvSpPr/>
          <p:nvPr/>
        </p:nvSpPr>
        <p:spPr>
          <a:xfrm>
            <a:off x="467544" y="3356992"/>
            <a:ext cx="2520280" cy="172819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800" dirty="0" smtClean="0"/>
              <a:t>GRINS</a:t>
            </a:r>
            <a:r>
              <a:rPr lang="en-US" sz="4800" dirty="0" smtClean="0"/>
              <a:t>|5</a:t>
            </a:r>
            <a:endParaRPr lang="ru-RU" dirty="0"/>
          </a:p>
        </p:txBody>
      </p:sp>
      <p:cxnSp>
        <p:nvCxnSpPr>
          <p:cNvPr id="8" name="Straight Arrow Connector 7"/>
          <p:cNvCxnSpPr/>
          <p:nvPr/>
        </p:nvCxnSpPr>
        <p:spPr>
          <a:xfrm>
            <a:off x="2582670" y="4797152"/>
            <a:ext cx="3717522" cy="5760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55776" y="4365104"/>
            <a:ext cx="374441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555776" y="3501008"/>
            <a:ext cx="3744416" cy="21602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 name="Up-Down Arrow 13"/>
          <p:cNvSpPr/>
          <p:nvPr/>
        </p:nvSpPr>
        <p:spPr>
          <a:xfrm>
            <a:off x="5868144" y="2996952"/>
            <a:ext cx="3025352" cy="7841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dirty="0" smtClean="0"/>
              <a:t>MSO</a:t>
            </a:r>
            <a:endParaRPr lang="ru-RU" sz="2800" dirty="0"/>
          </a:p>
        </p:txBody>
      </p:sp>
      <p:sp>
        <p:nvSpPr>
          <p:cNvPr id="15" name="Frame 14"/>
          <p:cNvSpPr/>
          <p:nvPr/>
        </p:nvSpPr>
        <p:spPr>
          <a:xfrm>
            <a:off x="6300192" y="4149080"/>
            <a:ext cx="2232248" cy="50405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П3Ф</a:t>
            </a:r>
            <a:endParaRPr lang="ru-RU" dirty="0">
              <a:solidFill>
                <a:schemeClr val="tx1"/>
              </a:solidFill>
            </a:endParaRPr>
          </a:p>
        </p:txBody>
      </p:sp>
      <p:sp>
        <p:nvSpPr>
          <p:cNvPr id="16" name="Flowchart: Predefined Process 15"/>
          <p:cNvSpPr/>
          <p:nvPr/>
        </p:nvSpPr>
        <p:spPr>
          <a:xfrm>
            <a:off x="6300192" y="5157192"/>
            <a:ext cx="2232248" cy="792088"/>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ПЗФ</a:t>
            </a:r>
            <a:endParaRPr lang="ru-RU"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US" dirty="0" err="1" smtClean="0">
                <a:solidFill>
                  <a:schemeClr val="tx1">
                    <a:lumMod val="65000"/>
                    <a:lumOff val="35000"/>
                  </a:schemeClr>
                </a:solidFill>
                <a:latin typeface="Arial" pitchFamily="34" charset="0"/>
                <a:cs typeface="Arial" pitchFamily="34" charset="0"/>
              </a:rPr>
              <a:t>Jauna</a:t>
            </a:r>
            <a:r>
              <a:rPr lang="lv-LV" dirty="0" smtClean="0">
                <a:solidFill>
                  <a:schemeClr val="tx1">
                    <a:lumMod val="65000"/>
                    <a:lumOff val="35000"/>
                  </a:schemeClr>
                </a:solidFill>
                <a:latin typeface="Arial" pitchFamily="34" charset="0"/>
                <a:cs typeface="Arial" pitchFamily="34" charset="0"/>
              </a:rPr>
              <a:t>s</a:t>
            </a:r>
            <a:r>
              <a:rPr lang="en-US" dirty="0" smtClean="0">
                <a:solidFill>
                  <a:schemeClr val="tx1">
                    <a:lumMod val="65000"/>
                    <a:lumOff val="35000"/>
                  </a:schemeClr>
                </a:solidFill>
                <a:latin typeface="Arial" pitchFamily="34" charset="0"/>
                <a:cs typeface="Arial" pitchFamily="34" charset="0"/>
              </a:rPr>
              <a:t> </a:t>
            </a:r>
            <a:r>
              <a:rPr lang="en-US" dirty="0" err="1" smtClean="0">
                <a:solidFill>
                  <a:schemeClr val="tx1">
                    <a:lumMod val="65000"/>
                    <a:lumOff val="35000"/>
                  </a:schemeClr>
                </a:solidFill>
                <a:latin typeface="Arial" pitchFamily="34" charset="0"/>
                <a:cs typeface="Arial" pitchFamily="34" charset="0"/>
              </a:rPr>
              <a:t>funkcionalitāte</a:t>
            </a:r>
            <a:r>
              <a:rPr lang="lv-LV" dirty="0" smtClean="0">
                <a:solidFill>
                  <a:schemeClr val="tx1">
                    <a:lumMod val="65000"/>
                    <a:lumOff val="35000"/>
                  </a:schemeClr>
                </a:solidFill>
                <a:latin typeface="Arial" pitchFamily="34" charset="0"/>
                <a:cs typeface="Arial" pitchFamily="34" charset="0"/>
              </a:rPr>
              <a:t>s iespējas</a:t>
            </a:r>
            <a:endParaRPr lang="ru-RU" dirty="0">
              <a:solidFill>
                <a:schemeClr val="tx1">
                  <a:lumMod val="65000"/>
                  <a:lumOff val="35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dirty="0" err="1">
                <a:solidFill>
                  <a:schemeClr val="tx1">
                    <a:lumMod val="65000"/>
                    <a:lumOff val="35000"/>
                  </a:schemeClr>
                </a:solidFill>
                <a:latin typeface="Arial" pitchFamily="34" charset="0"/>
                <a:cs typeface="Arial" pitchFamily="34" charset="0"/>
              </a:rPr>
              <a:t>Budžeta</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izpildes</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plānošana</a:t>
            </a:r>
            <a:r>
              <a:rPr lang="en-US" dirty="0">
                <a:solidFill>
                  <a:schemeClr val="tx1">
                    <a:lumMod val="65000"/>
                    <a:lumOff val="35000"/>
                  </a:schemeClr>
                </a:solidFill>
                <a:latin typeface="Arial" pitchFamily="34" charset="0"/>
                <a:cs typeface="Arial" pitchFamily="34" charset="0"/>
              </a:rPr>
              <a:t> un </a:t>
            </a:r>
            <a:r>
              <a:rPr lang="en-US" dirty="0" err="1" smtClean="0">
                <a:solidFill>
                  <a:schemeClr val="tx1">
                    <a:lumMod val="65000"/>
                    <a:lumOff val="35000"/>
                  </a:schemeClr>
                </a:solidFill>
                <a:latin typeface="Arial" pitchFamily="34" charset="0"/>
                <a:cs typeface="Arial" pitchFamily="34" charset="0"/>
              </a:rPr>
              <a:t>uzskaite</a:t>
            </a:r>
            <a:r>
              <a:rPr lang="lv-LV" dirty="0" smtClean="0">
                <a:solidFill>
                  <a:schemeClr val="tx1">
                    <a:lumMod val="65000"/>
                    <a:lumOff val="35000"/>
                  </a:schemeClr>
                </a:solidFill>
                <a:latin typeface="Arial" pitchFamily="34" charset="0"/>
                <a:cs typeface="Arial" pitchFamily="34" charset="0"/>
              </a:rPr>
              <a:t>;</a:t>
            </a:r>
          </a:p>
          <a:p>
            <a:r>
              <a:rPr lang="lv-LV" b="1" dirty="0" smtClean="0">
                <a:solidFill>
                  <a:schemeClr val="tx1">
                    <a:lumMod val="65000"/>
                    <a:lumOff val="35000"/>
                  </a:schemeClr>
                </a:solidFill>
                <a:latin typeface="Arial" pitchFamily="34" charset="0"/>
                <a:cs typeface="Arial" pitchFamily="34" charset="0"/>
              </a:rPr>
              <a:t>CRM</a:t>
            </a:r>
            <a:r>
              <a:rPr lang="ru-RU" dirty="0" smtClean="0">
                <a:solidFill>
                  <a:schemeClr val="tx1">
                    <a:lumMod val="65000"/>
                    <a:lumOff val="35000"/>
                  </a:schemeClr>
                </a:solidFill>
                <a:latin typeface="Arial" pitchFamily="34" charset="0"/>
                <a:cs typeface="Arial" pitchFamily="34" charset="0"/>
              </a:rPr>
              <a:t> </a:t>
            </a:r>
            <a:r>
              <a:rPr lang="lv-LV" dirty="0" smtClean="0">
                <a:solidFill>
                  <a:schemeClr val="tx1">
                    <a:lumMod val="65000"/>
                    <a:lumOff val="35000"/>
                  </a:schemeClr>
                </a:solidFill>
                <a:latin typeface="Arial" pitchFamily="34" charset="0"/>
                <a:cs typeface="Arial" pitchFamily="34" charset="0"/>
              </a:rPr>
              <a:t>(</a:t>
            </a:r>
            <a:r>
              <a:rPr lang="ru-RU" b="1" dirty="0" smtClean="0">
                <a:solidFill>
                  <a:schemeClr val="tx1">
                    <a:lumMod val="65000"/>
                    <a:lumOff val="35000"/>
                  </a:schemeClr>
                </a:solidFill>
                <a:latin typeface="Arial" pitchFamily="34" charset="0"/>
                <a:cs typeface="Arial" pitchFamily="34" charset="0"/>
              </a:rPr>
              <a:t>C</a:t>
            </a:r>
            <a:r>
              <a:rPr lang="ru-RU" dirty="0" smtClean="0">
                <a:solidFill>
                  <a:schemeClr val="tx1">
                    <a:lumMod val="65000"/>
                    <a:lumOff val="35000"/>
                  </a:schemeClr>
                </a:solidFill>
                <a:latin typeface="Arial" pitchFamily="34" charset="0"/>
                <a:cs typeface="Arial" pitchFamily="34" charset="0"/>
              </a:rPr>
              <a:t>ustomer </a:t>
            </a:r>
            <a:r>
              <a:rPr lang="ru-RU" b="1" dirty="0" smtClean="0">
                <a:solidFill>
                  <a:schemeClr val="tx1">
                    <a:lumMod val="65000"/>
                    <a:lumOff val="35000"/>
                  </a:schemeClr>
                </a:solidFill>
                <a:latin typeface="Arial" pitchFamily="34" charset="0"/>
                <a:cs typeface="Arial" pitchFamily="34" charset="0"/>
              </a:rPr>
              <a:t>R</a:t>
            </a:r>
            <a:r>
              <a:rPr lang="ru-RU" dirty="0" smtClean="0">
                <a:solidFill>
                  <a:schemeClr val="tx1">
                    <a:lumMod val="65000"/>
                    <a:lumOff val="35000"/>
                  </a:schemeClr>
                </a:solidFill>
                <a:latin typeface="Arial" pitchFamily="34" charset="0"/>
                <a:cs typeface="Arial" pitchFamily="34" charset="0"/>
              </a:rPr>
              <a:t>elationship </a:t>
            </a:r>
            <a:r>
              <a:rPr lang="ru-RU" b="1" dirty="0" smtClean="0">
                <a:solidFill>
                  <a:schemeClr val="tx1">
                    <a:lumMod val="65000"/>
                    <a:lumOff val="35000"/>
                  </a:schemeClr>
                </a:solidFill>
                <a:latin typeface="Arial" pitchFamily="34" charset="0"/>
                <a:cs typeface="Arial" pitchFamily="34" charset="0"/>
              </a:rPr>
              <a:t>M</a:t>
            </a:r>
            <a:r>
              <a:rPr lang="ru-RU" dirty="0" smtClean="0">
                <a:solidFill>
                  <a:schemeClr val="tx1">
                    <a:lumMod val="65000"/>
                    <a:lumOff val="35000"/>
                  </a:schemeClr>
                </a:solidFill>
                <a:latin typeface="Arial" pitchFamily="34" charset="0"/>
                <a:cs typeface="Arial" pitchFamily="34" charset="0"/>
              </a:rPr>
              <a:t>anagement</a:t>
            </a:r>
            <a:r>
              <a:rPr lang="lv-LV" dirty="0" smtClean="0">
                <a:solidFill>
                  <a:schemeClr val="tx1">
                    <a:lumMod val="65000"/>
                    <a:lumOff val="35000"/>
                  </a:schemeClr>
                </a:solidFill>
                <a:latin typeface="Arial" pitchFamily="34" charset="0"/>
                <a:cs typeface="Arial" pitchFamily="34" charset="0"/>
              </a:rPr>
              <a:t>) -</a:t>
            </a:r>
            <a:r>
              <a:rPr lang="ru-RU" dirty="0" smtClean="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klientu</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attiecību</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vadības</a:t>
            </a:r>
            <a:r>
              <a:rPr lang="en-US" dirty="0">
                <a:solidFill>
                  <a:schemeClr val="tx1">
                    <a:lumMod val="65000"/>
                    <a:lumOff val="35000"/>
                  </a:schemeClr>
                </a:solidFill>
                <a:latin typeface="Arial" pitchFamily="34" charset="0"/>
                <a:cs typeface="Arial" pitchFamily="34" charset="0"/>
              </a:rPr>
              <a:t> </a:t>
            </a:r>
            <a:r>
              <a:rPr lang="en-US" dirty="0" err="1" smtClean="0">
                <a:solidFill>
                  <a:schemeClr val="tx1">
                    <a:lumMod val="65000"/>
                    <a:lumOff val="35000"/>
                  </a:schemeClr>
                </a:solidFill>
                <a:latin typeface="Arial" pitchFamily="34" charset="0"/>
                <a:cs typeface="Arial" pitchFamily="34" charset="0"/>
              </a:rPr>
              <a:t>sistēma</a:t>
            </a:r>
            <a:r>
              <a:rPr lang="lv-LV" dirty="0" smtClean="0">
                <a:solidFill>
                  <a:schemeClr val="tx1">
                    <a:lumMod val="65000"/>
                    <a:lumOff val="35000"/>
                  </a:schemeClr>
                </a:solidFill>
                <a:latin typeface="Arial" pitchFamily="34" charset="0"/>
                <a:cs typeface="Arial" pitchFamily="34" charset="0"/>
              </a:rPr>
              <a:t>;</a:t>
            </a:r>
            <a:endParaRPr lang="ru-RU" dirty="0" smtClean="0">
              <a:solidFill>
                <a:schemeClr val="tx1">
                  <a:lumMod val="65000"/>
                  <a:lumOff val="35000"/>
                </a:schemeClr>
              </a:solidFill>
              <a:latin typeface="Arial" pitchFamily="34" charset="0"/>
              <a:cs typeface="Arial" pitchFamily="34" charset="0"/>
            </a:endParaRPr>
          </a:p>
          <a:p>
            <a:r>
              <a:rPr lang="lv-LV" dirty="0" smtClean="0">
                <a:solidFill>
                  <a:schemeClr val="tx1">
                    <a:lumMod val="65000"/>
                    <a:lumOff val="35000"/>
                  </a:schemeClr>
                </a:solidFill>
                <a:latin typeface="Arial" pitchFamily="34" charset="0"/>
                <a:cs typeface="Arial" pitchFamily="34" charset="0"/>
              </a:rPr>
              <a:t>Servisa </a:t>
            </a:r>
            <a:r>
              <a:rPr lang="lv-LV" dirty="0" smtClean="0">
                <a:solidFill>
                  <a:schemeClr val="tx1">
                    <a:lumMod val="65000"/>
                    <a:lumOff val="35000"/>
                  </a:schemeClr>
                </a:solidFill>
                <a:latin typeface="Arial" pitchFamily="34" charset="0"/>
                <a:cs typeface="Arial" pitchFamily="34" charset="0"/>
              </a:rPr>
              <a:t>apkalpošanas vadība</a:t>
            </a:r>
            <a:r>
              <a:rPr lang="lv-LV" dirty="0" smtClean="0">
                <a:solidFill>
                  <a:schemeClr val="tx1">
                    <a:lumMod val="65000"/>
                    <a:lumOff val="35000"/>
                  </a:schemeClr>
                </a:solidFill>
                <a:latin typeface="Arial" pitchFamily="34" charset="0"/>
                <a:cs typeface="Arial" pitchFamily="34" charset="0"/>
              </a:rPr>
              <a:t>;</a:t>
            </a:r>
            <a:endParaRPr lang="ru-RU" dirty="0" smtClean="0">
              <a:solidFill>
                <a:schemeClr val="tx1">
                  <a:lumMod val="65000"/>
                  <a:lumOff val="35000"/>
                </a:schemeClr>
              </a:solidFill>
              <a:latin typeface="Arial" pitchFamily="34" charset="0"/>
              <a:cs typeface="Arial" pitchFamily="34" charset="0"/>
            </a:endParaRPr>
          </a:p>
          <a:p>
            <a:r>
              <a:rPr lang="lv-LV" dirty="0" smtClean="0">
                <a:solidFill>
                  <a:schemeClr val="tx1">
                    <a:lumMod val="65000"/>
                    <a:lumOff val="35000"/>
                  </a:schemeClr>
                </a:solidFill>
                <a:latin typeface="Arial" pitchFamily="34" charset="0"/>
                <a:cs typeface="Arial" pitchFamily="34" charset="0"/>
              </a:rPr>
              <a:t>Nozaru </a:t>
            </a:r>
            <a:r>
              <a:rPr lang="lv-LV" dirty="0" smtClean="0">
                <a:solidFill>
                  <a:schemeClr val="tx1">
                    <a:lumMod val="65000"/>
                    <a:lumOff val="35000"/>
                  </a:schemeClr>
                </a:solidFill>
                <a:latin typeface="Arial" pitchFamily="34" charset="0"/>
                <a:cs typeface="Arial" pitchFamily="34" charset="0"/>
              </a:rPr>
              <a:t>risinājumi.</a:t>
            </a:r>
            <a:r>
              <a:rPr lang="ru-RU" dirty="0" smtClean="0">
                <a:solidFill>
                  <a:schemeClr val="tx1">
                    <a:lumMod val="65000"/>
                    <a:lumOff val="35000"/>
                  </a:schemeClr>
                </a:solidFill>
                <a:latin typeface="Arial" pitchFamily="34" charset="0"/>
                <a:cs typeface="Arial" pitchFamily="34" charset="0"/>
              </a:rPr>
              <a:t/>
            </a:r>
            <a:br>
              <a:rPr lang="ru-RU" dirty="0" smtClean="0">
                <a:solidFill>
                  <a:schemeClr val="tx1">
                    <a:lumMod val="65000"/>
                    <a:lumOff val="35000"/>
                  </a:schemeClr>
                </a:solidFill>
                <a:latin typeface="Arial" pitchFamily="34" charset="0"/>
                <a:cs typeface="Arial" pitchFamily="34" charset="0"/>
              </a:rPr>
            </a:br>
            <a:endParaRPr lang="lv-LV" dirty="0" smtClean="0">
              <a:solidFill>
                <a:schemeClr val="tx1">
                  <a:lumMod val="65000"/>
                  <a:lumOff val="35000"/>
                </a:schemeClr>
              </a:solidFill>
              <a:latin typeface="Arial" pitchFamily="34" charset="0"/>
              <a:cs typeface="Arial" pitchFamily="34" charset="0"/>
            </a:endParaRPr>
          </a:p>
          <a:p>
            <a:endParaRPr lang="ru-RU"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solidFill>
                  <a:schemeClr val="tx1">
                    <a:lumMod val="65000"/>
                    <a:lumOff val="35000"/>
                  </a:schemeClr>
                </a:solidFill>
                <a:latin typeface="Arial" pitchFamily="34" charset="0"/>
                <a:cs typeface="Arial" pitchFamily="34" charset="0"/>
              </a:rPr>
              <a:t>Jauna</a:t>
            </a:r>
            <a:r>
              <a:rPr lang="lv-LV" dirty="0">
                <a:solidFill>
                  <a:schemeClr val="tx1">
                    <a:lumMod val="65000"/>
                    <a:lumOff val="35000"/>
                  </a:schemeClr>
                </a:solidFill>
                <a:latin typeface="Arial" pitchFamily="34" charset="0"/>
                <a:cs typeface="Arial" pitchFamily="34" charset="0"/>
              </a:rPr>
              <a:t>s</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funkcionalitāte</a:t>
            </a:r>
            <a:r>
              <a:rPr lang="lv-LV" dirty="0">
                <a:solidFill>
                  <a:schemeClr val="tx1">
                    <a:lumMod val="65000"/>
                    <a:lumOff val="35000"/>
                  </a:schemeClr>
                </a:solidFill>
                <a:latin typeface="Arial" pitchFamily="34" charset="0"/>
                <a:cs typeface="Arial" pitchFamily="34" charset="0"/>
              </a:rPr>
              <a:t>s </a:t>
            </a:r>
            <a:r>
              <a:rPr lang="lv-LV" dirty="0" smtClean="0">
                <a:solidFill>
                  <a:schemeClr val="tx1">
                    <a:lumMod val="65000"/>
                    <a:lumOff val="35000"/>
                  </a:schemeClr>
                </a:solidFill>
                <a:latin typeface="Arial" pitchFamily="34" charset="0"/>
                <a:cs typeface="Arial" pitchFamily="34" charset="0"/>
              </a:rPr>
              <a:t>iespējas (2)</a:t>
            </a:r>
            <a:endParaRPr lang="ru-RU" dirty="0">
              <a:solidFill>
                <a:schemeClr val="tx1">
                  <a:lumMod val="65000"/>
                  <a:lumOff val="35000"/>
                </a:schemeClr>
              </a:solidFill>
            </a:endParaRPr>
          </a:p>
        </p:txBody>
      </p:sp>
      <p:sp>
        <p:nvSpPr>
          <p:cNvPr id="3" name="Content Placeholder 2"/>
          <p:cNvSpPr>
            <a:spLocks noGrp="1"/>
          </p:cNvSpPr>
          <p:nvPr>
            <p:ph idx="1"/>
          </p:nvPr>
        </p:nvSpPr>
        <p:spPr/>
        <p:txBody>
          <a:bodyPr>
            <a:normAutofit/>
          </a:bodyPr>
          <a:lstStyle/>
          <a:p>
            <a:r>
              <a:rPr lang="lv-LV" dirty="0" smtClean="0">
                <a:solidFill>
                  <a:schemeClr val="tx1">
                    <a:lumMod val="65000"/>
                    <a:lumOff val="35000"/>
                  </a:schemeClr>
                </a:solidFill>
                <a:latin typeface="Arial" pitchFamily="34" charset="0"/>
                <a:cs typeface="Arial" pitchFamily="34" charset="0"/>
              </a:rPr>
              <a:t>Projektu vadība</a:t>
            </a:r>
            <a:r>
              <a:rPr lang="lv-LV" dirty="0" smtClean="0">
                <a:solidFill>
                  <a:schemeClr val="tx1">
                    <a:lumMod val="65000"/>
                    <a:lumOff val="35000"/>
                  </a:schemeClr>
                </a:solidFill>
                <a:latin typeface="Arial" pitchFamily="34" charset="0"/>
                <a:cs typeface="Arial" pitchFamily="34" charset="0"/>
              </a:rPr>
              <a:t>;</a:t>
            </a:r>
            <a:endParaRPr lang="ru-RU" dirty="0" smtClean="0">
              <a:solidFill>
                <a:schemeClr val="tx1">
                  <a:lumMod val="65000"/>
                  <a:lumOff val="35000"/>
                </a:schemeClr>
              </a:solidFill>
              <a:latin typeface="Arial" pitchFamily="34" charset="0"/>
              <a:cs typeface="Arial" pitchFamily="34" charset="0"/>
            </a:endParaRPr>
          </a:p>
          <a:p>
            <a:r>
              <a:rPr lang="lv-LV" dirty="0" smtClean="0">
                <a:solidFill>
                  <a:schemeClr val="tx1">
                    <a:lumMod val="65000"/>
                    <a:lumOff val="35000"/>
                  </a:schemeClr>
                </a:solidFill>
                <a:latin typeface="Arial" pitchFamily="34" charset="0"/>
                <a:cs typeface="Arial" pitchFamily="34" charset="0"/>
              </a:rPr>
              <a:t>Dokumentu </a:t>
            </a:r>
            <a:r>
              <a:rPr lang="lv-LV" dirty="0" smtClean="0">
                <a:solidFill>
                  <a:schemeClr val="tx1">
                    <a:lumMod val="65000"/>
                    <a:lumOff val="35000"/>
                  </a:schemeClr>
                </a:solidFill>
                <a:latin typeface="Arial" pitchFamily="34" charset="0"/>
                <a:cs typeface="Arial" pitchFamily="34" charset="0"/>
              </a:rPr>
              <a:t>vadība</a:t>
            </a:r>
            <a:r>
              <a:rPr lang="ru-RU" dirty="0" smtClean="0">
                <a:solidFill>
                  <a:schemeClr val="tx1">
                    <a:lumMod val="65000"/>
                    <a:lumOff val="35000"/>
                  </a:schemeClr>
                </a:solidFill>
                <a:latin typeface="Arial" pitchFamily="34" charset="0"/>
                <a:cs typeface="Arial" pitchFamily="34" charset="0"/>
              </a:rPr>
              <a:t>,</a:t>
            </a:r>
            <a:r>
              <a:rPr lang="lv-LV" dirty="0" smtClean="0">
                <a:solidFill>
                  <a:schemeClr val="tx1">
                    <a:lumMod val="65000"/>
                    <a:lumOff val="35000"/>
                  </a:schemeClr>
                </a:solidFill>
                <a:latin typeface="Arial" pitchFamily="34" charset="0"/>
                <a:cs typeface="Arial" pitchFamily="34" charset="0"/>
              </a:rPr>
              <a:t> </a:t>
            </a:r>
            <a:r>
              <a:rPr lang="lv-LV" dirty="0" smtClean="0">
                <a:solidFill>
                  <a:schemeClr val="tx1">
                    <a:lumMod val="65000"/>
                    <a:lumOff val="35000"/>
                  </a:schemeClr>
                </a:solidFill>
                <a:latin typeface="Arial" pitchFamily="34" charset="0"/>
                <a:cs typeface="Arial" pitchFamily="34" charset="0"/>
              </a:rPr>
              <a:t>lietvedība;</a:t>
            </a:r>
          </a:p>
          <a:p>
            <a:r>
              <a:rPr lang="lv-LV" dirty="0" smtClean="0">
                <a:solidFill>
                  <a:schemeClr val="tx1">
                    <a:lumMod val="65000"/>
                    <a:lumOff val="35000"/>
                  </a:schemeClr>
                </a:solidFill>
                <a:latin typeface="Arial" pitchFamily="34" charset="0"/>
                <a:cs typeface="Arial" pitchFamily="34" charset="0"/>
              </a:rPr>
              <a:t>Vienmēr </a:t>
            </a:r>
            <a:r>
              <a:rPr lang="lv-LV" dirty="0" smtClean="0">
                <a:solidFill>
                  <a:schemeClr val="tx1">
                    <a:lumMod val="65000"/>
                    <a:lumOff val="35000"/>
                  </a:schemeClr>
                </a:solidFill>
                <a:latin typeface="Arial" pitchFamily="34" charset="0"/>
                <a:cs typeface="Arial" pitchFamily="34" charset="0"/>
              </a:rPr>
              <a:t>aktuāla </a:t>
            </a:r>
            <a:r>
              <a:rPr lang="en-US" dirty="0" err="1" smtClean="0">
                <a:solidFill>
                  <a:schemeClr val="tx1">
                    <a:lumMod val="65000"/>
                    <a:lumOff val="35000"/>
                  </a:schemeClr>
                </a:solidFill>
                <a:latin typeface="Arial" pitchFamily="34" charset="0"/>
                <a:cs typeface="Arial" pitchFamily="34" charset="0"/>
              </a:rPr>
              <a:t>informācija</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kas</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neprasa</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papildu</a:t>
            </a:r>
            <a:r>
              <a:rPr lang="en-US" dirty="0">
                <a:solidFill>
                  <a:schemeClr val="tx1">
                    <a:lumMod val="65000"/>
                    <a:lumOff val="35000"/>
                  </a:schemeClr>
                </a:solidFill>
                <a:latin typeface="Arial" pitchFamily="34" charset="0"/>
                <a:cs typeface="Arial" pitchFamily="34" charset="0"/>
              </a:rPr>
              <a:t> </a:t>
            </a:r>
            <a:r>
              <a:rPr lang="en-US" dirty="0" err="1" smtClean="0">
                <a:solidFill>
                  <a:schemeClr val="tx1">
                    <a:lumMod val="65000"/>
                    <a:lumOff val="35000"/>
                  </a:schemeClr>
                </a:solidFill>
                <a:latin typeface="Arial" pitchFamily="34" charset="0"/>
                <a:cs typeface="Arial" pitchFamily="34" charset="0"/>
              </a:rPr>
              <a:t>darbības</a:t>
            </a:r>
            <a:r>
              <a:rPr lang="lv-LV" dirty="0" smtClean="0">
                <a:solidFill>
                  <a:schemeClr val="tx1">
                    <a:lumMod val="65000"/>
                    <a:lumOff val="35000"/>
                  </a:schemeClr>
                </a:solidFill>
                <a:latin typeface="Arial" pitchFamily="34" charset="0"/>
                <a:cs typeface="Arial" pitchFamily="34" charset="0"/>
              </a:rPr>
              <a:t>;</a:t>
            </a:r>
          </a:p>
          <a:p>
            <a:r>
              <a:rPr lang="lv-LV" dirty="0" smtClean="0">
                <a:solidFill>
                  <a:schemeClr val="tx1">
                    <a:lumMod val="65000"/>
                    <a:lumOff val="35000"/>
                  </a:schemeClr>
                </a:solidFill>
                <a:latin typeface="Arial" pitchFamily="34" charset="0"/>
                <a:cs typeface="Arial" pitchFamily="34" charset="0"/>
              </a:rPr>
              <a:t>D</a:t>
            </a:r>
            <a:r>
              <a:rPr lang="en-US" dirty="0" err="1" smtClean="0">
                <a:solidFill>
                  <a:schemeClr val="tx1">
                    <a:lumMod val="65000"/>
                    <a:lumOff val="35000"/>
                  </a:schemeClr>
                </a:solidFill>
                <a:latin typeface="Arial" pitchFamily="34" charset="0"/>
                <a:cs typeface="Arial" pitchFamily="34" charset="0"/>
              </a:rPr>
              <a:t>arbs</a:t>
            </a:r>
            <a:r>
              <a:rPr lang="en-US" dirty="0" smtClean="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ar</a:t>
            </a:r>
            <a:r>
              <a:rPr lang="en-US" dirty="0">
                <a:solidFill>
                  <a:schemeClr val="tx1">
                    <a:lumMod val="65000"/>
                    <a:lumOff val="35000"/>
                  </a:schemeClr>
                </a:solidFill>
                <a:latin typeface="Arial" pitchFamily="34" charset="0"/>
                <a:cs typeface="Arial" pitchFamily="34" charset="0"/>
              </a:rPr>
              <a:t> </a:t>
            </a:r>
            <a:r>
              <a:rPr lang="en-US" dirty="0" err="1">
                <a:solidFill>
                  <a:schemeClr val="tx1">
                    <a:lumMod val="65000"/>
                    <a:lumOff val="35000"/>
                  </a:schemeClr>
                </a:solidFill>
                <a:latin typeface="Arial" pitchFamily="34" charset="0"/>
                <a:cs typeface="Arial" pitchFamily="34" charset="0"/>
              </a:rPr>
              <a:t>mobilajām</a:t>
            </a:r>
            <a:r>
              <a:rPr lang="en-US" dirty="0">
                <a:solidFill>
                  <a:schemeClr val="tx1">
                    <a:lumMod val="65000"/>
                    <a:lumOff val="35000"/>
                  </a:schemeClr>
                </a:solidFill>
                <a:latin typeface="Arial" pitchFamily="34" charset="0"/>
                <a:cs typeface="Arial" pitchFamily="34" charset="0"/>
              </a:rPr>
              <a:t> </a:t>
            </a:r>
            <a:r>
              <a:rPr lang="en-US" dirty="0" err="1" smtClean="0">
                <a:solidFill>
                  <a:schemeClr val="tx1">
                    <a:lumMod val="65000"/>
                    <a:lumOff val="35000"/>
                  </a:schemeClr>
                </a:solidFill>
                <a:latin typeface="Arial" pitchFamily="34" charset="0"/>
                <a:cs typeface="Arial" pitchFamily="34" charset="0"/>
              </a:rPr>
              <a:t>ierīcēm</a:t>
            </a:r>
            <a:r>
              <a:rPr lang="lv-LV" dirty="0" smtClean="0">
                <a:solidFill>
                  <a:schemeClr val="tx1">
                    <a:lumMod val="65000"/>
                    <a:lumOff val="35000"/>
                  </a:schemeClr>
                </a:solidFill>
                <a:latin typeface="Arial" pitchFamily="34" charset="0"/>
                <a:cs typeface="Arial" pitchFamily="34" charset="0"/>
              </a:rPr>
              <a:t>.</a:t>
            </a:r>
            <a:endParaRPr lang="ru-RU" dirty="0" smtClean="0">
              <a:solidFill>
                <a:schemeClr val="tx1">
                  <a:lumMod val="65000"/>
                  <a:lumOff val="35000"/>
                </a:schemeClr>
              </a:solidFill>
              <a:latin typeface="Arial" pitchFamily="34" charset="0"/>
              <a:cs typeface="Arial" pitchFamily="34" charset="0"/>
            </a:endParaRP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29600" cy="850106"/>
          </a:xfrm>
        </p:spPr>
        <p:txBody>
          <a:bodyPr>
            <a:noAutofit/>
          </a:bodyPr>
          <a:lstStyle/>
          <a:p>
            <a:r>
              <a:rPr lang="lv-LV" sz="2800" b="1" u="sng" dirty="0" smtClean="0">
                <a:solidFill>
                  <a:schemeClr val="tx1">
                    <a:lumMod val="65000"/>
                    <a:lumOff val="35000"/>
                  </a:schemeClr>
                </a:solidFill>
              </a:rPr>
              <a:t>FINANŠU PĀRSKATS</a:t>
            </a:r>
            <a:r>
              <a:rPr lang="ru-RU" sz="2800" dirty="0" smtClean="0">
                <a:solidFill>
                  <a:schemeClr val="tx1">
                    <a:lumMod val="65000"/>
                    <a:lumOff val="35000"/>
                  </a:schemeClr>
                </a:solidFill>
              </a:rPr>
              <a:t/>
            </a:r>
            <a:br>
              <a:rPr lang="ru-RU" sz="2800" dirty="0" smtClean="0">
                <a:solidFill>
                  <a:schemeClr val="tx1">
                    <a:lumMod val="65000"/>
                    <a:lumOff val="35000"/>
                  </a:schemeClr>
                </a:solidFill>
              </a:rPr>
            </a:br>
            <a:r>
              <a:rPr lang="en-US" sz="2800" dirty="0" err="1">
                <a:solidFill>
                  <a:schemeClr val="tx1">
                    <a:lumMod val="65000"/>
                    <a:lumOff val="35000"/>
                  </a:schemeClr>
                </a:solidFill>
              </a:rPr>
              <a:t>Vairākas</a:t>
            </a:r>
            <a:r>
              <a:rPr lang="en-US" sz="2800" dirty="0">
                <a:solidFill>
                  <a:schemeClr val="tx1">
                    <a:lumMod val="65000"/>
                    <a:lumOff val="35000"/>
                  </a:schemeClr>
                </a:solidFill>
              </a:rPr>
              <a:t> </a:t>
            </a:r>
            <a:r>
              <a:rPr lang="en-US" sz="2800" dirty="0" err="1">
                <a:solidFill>
                  <a:schemeClr val="tx1">
                    <a:lumMod val="65000"/>
                    <a:lumOff val="35000"/>
                  </a:schemeClr>
                </a:solidFill>
              </a:rPr>
              <a:t>grāmatvedības</a:t>
            </a:r>
            <a:r>
              <a:rPr lang="en-US" sz="2800" dirty="0">
                <a:solidFill>
                  <a:schemeClr val="tx1">
                    <a:lumMod val="65000"/>
                    <a:lumOff val="35000"/>
                  </a:schemeClr>
                </a:solidFill>
              </a:rPr>
              <a:t> </a:t>
            </a:r>
            <a:r>
              <a:rPr lang="en-US" sz="2800" dirty="0" err="1" smtClean="0">
                <a:solidFill>
                  <a:schemeClr val="tx1">
                    <a:lumMod val="65000"/>
                    <a:lumOff val="35000"/>
                  </a:schemeClr>
                </a:solidFill>
              </a:rPr>
              <a:t>sistēmas</a:t>
            </a:r>
            <a:endParaRPr lang="lv-LV" sz="2800" dirty="0">
              <a:solidFill>
                <a:schemeClr val="tx1">
                  <a:lumMod val="65000"/>
                  <a:lumOff val="35000"/>
                </a:schemeClr>
              </a:solidFill>
            </a:endParaRPr>
          </a:p>
        </p:txBody>
      </p:sp>
      <p:sp>
        <p:nvSpPr>
          <p:cNvPr id="5" name="Flowchart: Multidocument 4"/>
          <p:cNvSpPr/>
          <p:nvPr/>
        </p:nvSpPr>
        <p:spPr>
          <a:xfrm>
            <a:off x="5940152" y="1484784"/>
            <a:ext cx="2212832" cy="1836204"/>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4000" dirty="0" smtClean="0"/>
              <a:t>Uzskaite</a:t>
            </a:r>
            <a:endParaRPr lang="lv-LV" sz="4000" dirty="0"/>
          </a:p>
        </p:txBody>
      </p:sp>
      <p:sp>
        <p:nvSpPr>
          <p:cNvPr id="6" name="Rectangle 5"/>
          <p:cNvSpPr/>
          <p:nvPr/>
        </p:nvSpPr>
        <p:spPr>
          <a:xfrm>
            <a:off x="611560" y="2070230"/>
            <a:ext cx="1152128" cy="2232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2110</a:t>
            </a:r>
          </a:p>
          <a:p>
            <a:pPr algn="ctr"/>
            <a:r>
              <a:rPr lang="ru-RU" dirty="0" smtClean="0"/>
              <a:t>2310</a:t>
            </a:r>
          </a:p>
          <a:p>
            <a:pPr algn="ctr"/>
            <a:r>
              <a:rPr lang="ru-RU" dirty="0" smtClean="0"/>
              <a:t>5310</a:t>
            </a:r>
          </a:p>
          <a:p>
            <a:pPr algn="ctr"/>
            <a:r>
              <a:rPr lang="ru-RU" dirty="0" smtClean="0"/>
              <a:t>5721</a:t>
            </a:r>
          </a:p>
          <a:p>
            <a:pPr algn="ctr"/>
            <a:r>
              <a:rPr lang="ru-RU" dirty="0" smtClean="0"/>
              <a:t>8900</a:t>
            </a:r>
            <a:endParaRPr lang="lv-LV" dirty="0"/>
          </a:p>
        </p:txBody>
      </p:sp>
      <p:sp>
        <p:nvSpPr>
          <p:cNvPr id="7" name="Rounded Rectangle 6"/>
          <p:cNvSpPr/>
          <p:nvPr/>
        </p:nvSpPr>
        <p:spPr>
          <a:xfrm>
            <a:off x="575556" y="1638182"/>
            <a:ext cx="2376264" cy="57606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lv-LV" dirty="0" smtClean="0"/>
              <a:t>Grāmatvedība</a:t>
            </a:r>
            <a:endParaRPr lang="lv-LV" dirty="0"/>
          </a:p>
        </p:txBody>
      </p:sp>
      <p:sp>
        <p:nvSpPr>
          <p:cNvPr id="8" name="Rectangle 7"/>
          <p:cNvSpPr/>
          <p:nvPr/>
        </p:nvSpPr>
        <p:spPr>
          <a:xfrm>
            <a:off x="2467130" y="3832619"/>
            <a:ext cx="1152128" cy="223224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smtClean="0"/>
              <a:t>1111</a:t>
            </a:r>
          </a:p>
          <a:p>
            <a:pPr algn="ctr"/>
            <a:r>
              <a:rPr lang="ru-RU" dirty="0" smtClean="0"/>
              <a:t>2222</a:t>
            </a:r>
          </a:p>
          <a:p>
            <a:pPr algn="ctr"/>
            <a:r>
              <a:rPr lang="ru-RU" dirty="0" smtClean="0"/>
              <a:t>3333</a:t>
            </a:r>
          </a:p>
        </p:txBody>
      </p:sp>
      <p:sp>
        <p:nvSpPr>
          <p:cNvPr id="9" name="Rounded Rectangle 8"/>
          <p:cNvSpPr/>
          <p:nvPr/>
        </p:nvSpPr>
        <p:spPr>
          <a:xfrm>
            <a:off x="2411760" y="3200895"/>
            <a:ext cx="2376264" cy="57606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a:t>Apdrošināšanas</a:t>
            </a:r>
            <a:r>
              <a:rPr lang="en-US" dirty="0"/>
              <a:t> </a:t>
            </a:r>
            <a:r>
              <a:rPr lang="en-US" dirty="0" err="1"/>
              <a:t>grāmatvedība</a:t>
            </a:r>
            <a:endParaRPr lang="en-US" dirty="0"/>
          </a:p>
        </p:txBody>
      </p:sp>
      <p:sp>
        <p:nvSpPr>
          <p:cNvPr id="10" name="Rectangle 9"/>
          <p:cNvSpPr/>
          <p:nvPr/>
        </p:nvSpPr>
        <p:spPr>
          <a:xfrm>
            <a:off x="5220072" y="4491118"/>
            <a:ext cx="1152128" cy="20162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dirty="0" smtClean="0"/>
              <a:t>9999</a:t>
            </a:r>
          </a:p>
          <a:p>
            <a:pPr algn="ctr"/>
            <a:r>
              <a:rPr lang="ru-RU" dirty="0" smtClean="0"/>
              <a:t>8888</a:t>
            </a:r>
            <a:endParaRPr lang="lv-LV" dirty="0"/>
          </a:p>
        </p:txBody>
      </p:sp>
      <p:sp>
        <p:nvSpPr>
          <p:cNvPr id="11" name="Rounded Rectangle 10"/>
          <p:cNvSpPr/>
          <p:nvPr/>
        </p:nvSpPr>
        <p:spPr>
          <a:xfrm>
            <a:off x="5112060" y="3857561"/>
            <a:ext cx="2376264" cy="57606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lv-LV" dirty="0" smtClean="0"/>
              <a:t>Izmaksu uzskaite pa objektiem</a:t>
            </a:r>
            <a:endParaRPr lang="lv-LV" dirty="0"/>
          </a:p>
        </p:txBody>
      </p:sp>
      <p:sp>
        <p:nvSpPr>
          <p:cNvPr id="12" name="Right Arrow 11"/>
          <p:cNvSpPr/>
          <p:nvPr/>
        </p:nvSpPr>
        <p:spPr>
          <a:xfrm>
            <a:off x="3043194" y="1970838"/>
            <a:ext cx="275294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Right Arrow 12"/>
          <p:cNvSpPr/>
          <p:nvPr/>
        </p:nvSpPr>
        <p:spPr>
          <a:xfrm rot="20257699">
            <a:off x="4913999" y="2992315"/>
            <a:ext cx="98658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Right Arrow 13"/>
          <p:cNvSpPr/>
          <p:nvPr/>
        </p:nvSpPr>
        <p:spPr>
          <a:xfrm rot="16996982">
            <a:off x="6365420" y="3413049"/>
            <a:ext cx="450339" cy="325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Rectangle 14"/>
          <p:cNvSpPr/>
          <p:nvPr/>
        </p:nvSpPr>
        <p:spPr>
          <a:xfrm>
            <a:off x="1907704" y="1350150"/>
            <a:ext cx="972108" cy="2700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sz="1200" dirty="0" smtClean="0"/>
              <a:t>Kontu plāns</a:t>
            </a:r>
            <a:endParaRPr lang="lv-LV" sz="1200" dirty="0"/>
          </a:p>
        </p:txBody>
      </p:sp>
      <p:sp>
        <p:nvSpPr>
          <p:cNvPr id="16" name="Rectangle 15"/>
          <p:cNvSpPr/>
          <p:nvPr/>
        </p:nvSpPr>
        <p:spPr>
          <a:xfrm>
            <a:off x="3815916" y="2942847"/>
            <a:ext cx="972108" cy="2700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sz="1200" dirty="0" smtClean="0"/>
              <a:t>Kontu plāns</a:t>
            </a:r>
            <a:endParaRPr lang="lv-LV" sz="1200" dirty="0"/>
          </a:p>
        </p:txBody>
      </p:sp>
      <p:sp>
        <p:nvSpPr>
          <p:cNvPr id="17" name="Rectangle 16"/>
          <p:cNvSpPr/>
          <p:nvPr/>
        </p:nvSpPr>
        <p:spPr>
          <a:xfrm>
            <a:off x="6600452" y="3587531"/>
            <a:ext cx="972108" cy="2700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lv-LV" sz="1200" dirty="0" smtClean="0"/>
              <a:t>Kontu plāns</a:t>
            </a:r>
            <a:endParaRPr lang="lv-LV" sz="1200" dirty="0"/>
          </a:p>
        </p:txBody>
      </p:sp>
    </p:spTree>
    <p:extLst>
      <p:ext uri="{BB962C8B-B14F-4D97-AF65-F5344CB8AC3E}">
        <p14:creationId xmlns:p14="http://schemas.microsoft.com/office/powerpoint/2010/main" val="1795001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880DE872B1AC0D45BB526B70F6A1B3AE" ma:contentTypeVersion="1" ma:contentTypeDescription="Создание документа." ma:contentTypeScope="" ma:versionID="3577a4004f36576ca1abb2bf513114fd">
  <xsd:schema xmlns:xsd="http://www.w3.org/2001/XMLSchema" xmlns:p="http://schemas.microsoft.com/office/2006/metadata/properties" targetNamespace="http://schemas.microsoft.com/office/2006/metadata/properties" ma:root="true" ma:fieldsID="53974d1da0c14f073d2cc649cae9f3e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содержимого" ma:readOnly="true"/>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917BD69-970C-4B13-ADBE-330E32C1A0E5}">
  <ds:schemaRefs>
    <ds:schemaRef ds:uri="http://schemas.microsoft.com/office/2006/metadata/properties"/>
  </ds:schemaRefs>
</ds:datastoreItem>
</file>

<file path=customXml/itemProps2.xml><?xml version="1.0" encoding="utf-8"?>
<ds:datastoreItem xmlns:ds="http://schemas.openxmlformats.org/officeDocument/2006/customXml" ds:itemID="{43DF7D34-82CC-4565-85E2-42646B40CD96}">
  <ds:schemaRefs>
    <ds:schemaRef ds:uri="http://schemas.microsoft.com/sharepoint/v3/contenttype/forms"/>
  </ds:schemaRefs>
</ds:datastoreItem>
</file>

<file path=customXml/itemProps3.xml><?xml version="1.0" encoding="utf-8"?>
<ds:datastoreItem xmlns:ds="http://schemas.openxmlformats.org/officeDocument/2006/customXml" ds:itemID="{FEF97ABD-3D37-4159-AB15-51850149B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34826</TotalTime>
  <Words>1027</Words>
  <Application>Microsoft Office PowerPoint</Application>
  <PresentationFormat>On-screen Show (4:3)</PresentationFormat>
  <Paragraphs>263</Paragraphs>
  <Slides>42</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GrinS 5 ir jauna programmrisinājumu paaudze dažādu nozaru uzņēmumu vadībai</vt:lpstr>
      <vt:lpstr>Uzņēmējdarbības vadības programma GRINS+</vt:lpstr>
      <vt:lpstr>PowerPoint Presentation</vt:lpstr>
      <vt:lpstr>PowerPoint Presentation</vt:lpstr>
      <vt:lpstr>4. Spēja veidot pilnvērtīgu ERP (Uzņēmuma Resursu Plānošana) sistēmu </vt:lpstr>
      <vt:lpstr>PowerPoint Presentation</vt:lpstr>
      <vt:lpstr>Jaunas funkcionalitātes iespējas</vt:lpstr>
      <vt:lpstr>Jaunas funkcionalitātes iespējas (2)</vt:lpstr>
      <vt:lpstr>FINANŠU PĀRSKATS Vairākas grāmatvedības sistēmas</vt:lpstr>
      <vt:lpstr>FINANŠU PĀRSKATS Viena operācija – vairāki kontējumi</vt:lpstr>
      <vt:lpstr>FINANŠU PĀRSKATS Neierobežots analītiku skaits</vt:lpstr>
      <vt:lpstr>FINANŠU PĀRSKATS Konta iestatījumu izmaiņas</vt:lpstr>
      <vt:lpstr>FINANŠU PĀRSKATS Kontu aizsardzība – korespondence un tiesības</vt:lpstr>
      <vt:lpstr>FINANŠU PĀRSKATS Operatīvie dokumenti</vt:lpstr>
      <vt:lpstr>FINANŠU PĀRSKATS Saimnieciskās operācijas</vt:lpstr>
      <vt:lpstr>PowerPoint Presentation</vt:lpstr>
      <vt:lpstr>FINANŠU PĀRSKATS Kontējumu žurnāls</vt:lpstr>
      <vt:lpstr>FINANŠU PĀRSKATS Grāmatvedības atskaites</vt:lpstr>
      <vt:lpstr>FINANŠU PĀRSKATS Pievienotās vērtības nodokļu atskaites</vt:lpstr>
      <vt:lpstr>FINANŠU PĀRSKATS Gada atskaites (bilance, peļņas aprēķins, naudas plūsma)</vt:lpstr>
      <vt:lpstr>FINANŠU PĀRSKATS Maksājumu dokumentu izveidošana kreditoriem</vt:lpstr>
      <vt:lpstr>FINANŠU PĀRSKATS Datu importēšana no bankām</vt:lpstr>
      <vt:lpstr>NOLIKTAVAS UZSKAITE </vt:lpstr>
      <vt:lpstr>NOLIKTAVAS UZSKAITE Pasūtījumi piegādātājiem</vt:lpstr>
      <vt:lpstr>NOLIKTAVAS UZSKAITE Formas ar drill-down efektu </vt:lpstr>
      <vt:lpstr>NOLIKTAVAS UZSKAITE Klientu tops</vt:lpstr>
      <vt:lpstr>NOLIKTAVAS UZSKAITE Preču realizācijas analīze</vt:lpstr>
      <vt:lpstr>NOLIKTAVAS UZSKAITE Darbs ar ЕКА, РОS</vt:lpstr>
      <vt:lpstr>NOLIKTAVAS UZSKAITE Ražošana</vt:lpstr>
      <vt:lpstr>NOLIKTAVAS UZSKAITE Nozaru risinājumi (Autoserviss)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LatInSoft SIA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Новая разработка фирмы LatInSoft – программа управления производством  GrinS PLUS</dc:title>
  <dc:creator>Alexandr Lifshic</dc:creator>
  <cp:lastModifiedBy>Geula Cipina</cp:lastModifiedBy>
  <cp:revision>753</cp:revision>
  <dcterms:created xsi:type="dcterms:W3CDTF">2012-03-06T09:50:38Z</dcterms:created>
  <dcterms:modified xsi:type="dcterms:W3CDTF">2017-09-22T08:51:15Z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0x010100880DE872B1AC0D45BB526B70F6A1B3AE</vt:lpwstr>
  </property>
</Properties>
</file>