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91" r:id="rId5"/>
    <p:sldId id="302" r:id="rId6"/>
    <p:sldId id="303" r:id="rId7"/>
    <p:sldId id="258" r:id="rId8"/>
    <p:sldId id="263" r:id="rId9"/>
    <p:sldId id="292" r:id="rId10"/>
    <p:sldId id="257" r:id="rId11"/>
    <p:sldId id="280" r:id="rId12"/>
    <p:sldId id="259" r:id="rId13"/>
    <p:sldId id="260" r:id="rId14"/>
    <p:sldId id="261" r:id="rId15"/>
    <p:sldId id="262" r:id="rId16"/>
    <p:sldId id="304" r:id="rId17"/>
    <p:sldId id="309" r:id="rId18"/>
    <p:sldId id="264" r:id="rId19"/>
    <p:sldId id="265" r:id="rId20"/>
    <p:sldId id="266" r:id="rId21"/>
    <p:sldId id="267" r:id="rId22"/>
    <p:sldId id="269" r:id="rId23"/>
    <p:sldId id="270" r:id="rId24"/>
    <p:sldId id="271" r:id="rId25"/>
    <p:sldId id="273" r:id="rId26"/>
    <p:sldId id="289" r:id="rId27"/>
    <p:sldId id="290" r:id="rId28"/>
    <p:sldId id="274" r:id="rId29"/>
    <p:sldId id="305" r:id="rId30"/>
    <p:sldId id="275" r:id="rId31"/>
    <p:sldId id="296" r:id="rId32"/>
    <p:sldId id="276" r:id="rId33"/>
    <p:sldId id="277" r:id="rId34"/>
    <p:sldId id="281" r:id="rId35"/>
    <p:sldId id="282" r:id="rId36"/>
    <p:sldId id="294" r:id="rId37"/>
    <p:sldId id="295" r:id="rId38"/>
    <p:sldId id="283" r:id="rId39"/>
    <p:sldId id="284" r:id="rId40"/>
    <p:sldId id="285" r:id="rId41"/>
    <p:sldId id="286" r:id="rId42"/>
    <p:sldId id="299" r:id="rId43"/>
    <p:sldId id="300" r:id="rId44"/>
    <p:sldId id="310" r:id="rId45"/>
    <p:sldId id="301" r:id="rId46"/>
    <p:sldId id="297" r:id="rId47"/>
    <p:sldId id="306" r:id="rId48"/>
    <p:sldId id="308" r:id="rId49"/>
    <p:sldId id="307" r:id="rId50"/>
    <p:sldId id="288" r:id="rId51"/>
  </p:sldIdLst>
  <p:sldSz cx="9144000" cy="6858000" type="screen4x3"/>
  <p:notesSz cx="9144000" cy="6858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1" autoAdjust="0"/>
  </p:normalViewPr>
  <p:slideViewPr>
    <p:cSldViewPr>
      <p:cViewPr>
        <p:scale>
          <a:sx n="100" d="100"/>
          <a:sy n="100" d="100"/>
        </p:scale>
        <p:origin x="-2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ABEC9-A230-4E90-AE39-C70822C1BD8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51B2FF5-55B6-4532-AC99-C6563B5C97C1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Бухгалтерский учёт</a:t>
          </a:r>
          <a:endParaRPr lang="lv-LV" dirty="0"/>
        </a:p>
      </dgm:t>
    </dgm:pt>
    <dgm:pt modelId="{F8C14FB1-8F9A-4E5D-9E3B-CB16B7F04FB8}" type="parTrans" cxnId="{3F9FC08E-BB67-4226-BB29-D5EA21AE4A15}">
      <dgm:prSet/>
      <dgm:spPr/>
      <dgm:t>
        <a:bodyPr/>
        <a:lstStyle/>
        <a:p>
          <a:endParaRPr lang="lv-LV"/>
        </a:p>
      </dgm:t>
    </dgm:pt>
    <dgm:pt modelId="{AED1853B-8387-410F-A2B4-735D42AF00F3}" type="sibTrans" cxnId="{3F9FC08E-BB67-4226-BB29-D5EA21AE4A15}">
      <dgm:prSet/>
      <dgm:spPr/>
      <dgm:t>
        <a:bodyPr/>
        <a:lstStyle/>
        <a:p>
          <a:endParaRPr lang="lv-LV"/>
        </a:p>
      </dgm:t>
    </dgm:pt>
    <dgm:pt modelId="{4B2D9D64-020D-42B7-B9D9-1590B022D1E2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Забалансовый учёт</a:t>
          </a:r>
          <a:endParaRPr lang="lv-LV" dirty="0"/>
        </a:p>
      </dgm:t>
    </dgm:pt>
    <dgm:pt modelId="{FE62E6D2-1A91-46FA-A900-34E8BEC8E952}" type="sibTrans" cxnId="{4AC83B47-607B-4B95-B280-BE6F69D889EE}">
      <dgm:prSet/>
      <dgm:spPr/>
      <dgm:t>
        <a:bodyPr/>
        <a:lstStyle/>
        <a:p>
          <a:endParaRPr lang="lv-LV"/>
        </a:p>
      </dgm:t>
    </dgm:pt>
    <dgm:pt modelId="{A7ECD101-AC1A-4B34-B683-C9A546297E14}" type="parTrans" cxnId="{4AC83B47-607B-4B95-B280-BE6F69D889EE}">
      <dgm:prSet/>
      <dgm:spPr/>
      <dgm:t>
        <a:bodyPr/>
        <a:lstStyle/>
        <a:p>
          <a:endParaRPr lang="lv-LV"/>
        </a:p>
      </dgm:t>
    </dgm:pt>
    <dgm:pt modelId="{6C81E6D2-A27D-4D17-9DE0-8D8371F376B5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Управленческий учёт</a:t>
          </a:r>
          <a:endParaRPr lang="lv-LV" dirty="0"/>
        </a:p>
      </dgm:t>
    </dgm:pt>
    <dgm:pt modelId="{0B110F68-55E7-4677-9173-B17D6337F520}" type="sibTrans" cxnId="{3AAE801F-0E0B-4336-94C6-E866234D365F}">
      <dgm:prSet/>
      <dgm:spPr/>
      <dgm:t>
        <a:bodyPr/>
        <a:lstStyle/>
        <a:p>
          <a:endParaRPr lang="lv-LV"/>
        </a:p>
      </dgm:t>
    </dgm:pt>
    <dgm:pt modelId="{A91F6C6C-60F6-46B3-8C0A-3389DE35FB89}" type="parTrans" cxnId="{3AAE801F-0E0B-4336-94C6-E866234D365F}">
      <dgm:prSet/>
      <dgm:spPr/>
      <dgm:t>
        <a:bodyPr/>
        <a:lstStyle/>
        <a:p>
          <a:endParaRPr lang="lv-LV"/>
        </a:p>
      </dgm:t>
    </dgm:pt>
    <dgm:pt modelId="{12ADA593-B76D-494A-94AF-3072201C152C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Другие …..</a:t>
          </a:r>
          <a:endParaRPr lang="lv-LV" dirty="0"/>
        </a:p>
      </dgm:t>
    </dgm:pt>
    <dgm:pt modelId="{7225952B-F731-4438-BB89-F4163167A32B}" type="parTrans" cxnId="{070040A9-2C29-4116-9261-ABBE78BFA6A7}">
      <dgm:prSet/>
      <dgm:spPr/>
      <dgm:t>
        <a:bodyPr/>
        <a:lstStyle/>
        <a:p>
          <a:endParaRPr lang="lv-LV"/>
        </a:p>
      </dgm:t>
    </dgm:pt>
    <dgm:pt modelId="{8D2DD773-3136-4F7F-A720-BDDC35645706}" type="sibTrans" cxnId="{070040A9-2C29-4116-9261-ABBE78BFA6A7}">
      <dgm:prSet/>
      <dgm:spPr/>
      <dgm:t>
        <a:bodyPr/>
        <a:lstStyle/>
        <a:p>
          <a:endParaRPr lang="lv-LV"/>
        </a:p>
      </dgm:t>
    </dgm:pt>
    <dgm:pt modelId="{42B26C0B-CDED-4BC7-8CE0-2C5A9E702242}" type="pres">
      <dgm:prSet presAssocID="{D00ABEC9-A230-4E90-AE39-C70822C1BD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E653C910-F0DB-4DD2-AA9C-51C10655EDC7}" type="pres">
      <dgm:prSet presAssocID="{051B2FF5-55B6-4532-AC99-C6563B5C97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9779C5B-D645-4A5D-9DF2-49C47BEA7177}" type="pres">
      <dgm:prSet presAssocID="{AED1853B-8387-410F-A2B4-735D42AF00F3}" presName="sibTrans" presStyleCnt="0"/>
      <dgm:spPr/>
    </dgm:pt>
    <dgm:pt modelId="{7EB840E0-F15A-410E-8C48-E0CA613F758B}" type="pres">
      <dgm:prSet presAssocID="{6C81E6D2-A27D-4D17-9DE0-8D8371F376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28C15B6-B49D-4213-B485-00D5D0043C3F}" type="pres">
      <dgm:prSet presAssocID="{0B110F68-55E7-4677-9173-B17D6337F520}" presName="sibTrans" presStyleCnt="0"/>
      <dgm:spPr/>
    </dgm:pt>
    <dgm:pt modelId="{582EF3D1-8254-4DC4-ABC0-2DCF04BC99EC}" type="pres">
      <dgm:prSet presAssocID="{4B2D9D64-020D-42B7-B9D9-1590B022D1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4C600DE-5501-449F-87C8-3E304545225C}" type="pres">
      <dgm:prSet presAssocID="{FE62E6D2-1A91-46FA-A900-34E8BEC8E952}" presName="sibTrans" presStyleCnt="0"/>
      <dgm:spPr/>
    </dgm:pt>
    <dgm:pt modelId="{86794E05-5024-4925-899D-43B3B59EB1C4}" type="pres">
      <dgm:prSet presAssocID="{12ADA593-B76D-494A-94AF-3072201C15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3AAE801F-0E0B-4336-94C6-E866234D365F}" srcId="{D00ABEC9-A230-4E90-AE39-C70822C1BD85}" destId="{6C81E6D2-A27D-4D17-9DE0-8D8371F376B5}" srcOrd="1" destOrd="0" parTransId="{A91F6C6C-60F6-46B3-8C0A-3389DE35FB89}" sibTransId="{0B110F68-55E7-4677-9173-B17D6337F520}"/>
    <dgm:cxn modelId="{F81A4905-87F7-4109-B1D2-7A32E5C741D7}" type="presOf" srcId="{6C81E6D2-A27D-4D17-9DE0-8D8371F376B5}" destId="{7EB840E0-F15A-410E-8C48-E0CA613F758B}" srcOrd="0" destOrd="0" presId="urn:microsoft.com/office/officeart/2005/8/layout/hList6"/>
    <dgm:cxn modelId="{417F88D7-C8BC-481C-90B4-286C5C9111AD}" type="presOf" srcId="{D00ABEC9-A230-4E90-AE39-C70822C1BD85}" destId="{42B26C0B-CDED-4BC7-8CE0-2C5A9E702242}" srcOrd="0" destOrd="0" presId="urn:microsoft.com/office/officeart/2005/8/layout/hList6"/>
    <dgm:cxn modelId="{1F5C3E42-276E-4A2D-91C0-DF8F62A53B16}" type="presOf" srcId="{051B2FF5-55B6-4532-AC99-C6563B5C97C1}" destId="{E653C910-F0DB-4DD2-AA9C-51C10655EDC7}" srcOrd="0" destOrd="0" presId="urn:microsoft.com/office/officeart/2005/8/layout/hList6"/>
    <dgm:cxn modelId="{3F9FC08E-BB67-4226-BB29-D5EA21AE4A15}" srcId="{D00ABEC9-A230-4E90-AE39-C70822C1BD85}" destId="{051B2FF5-55B6-4532-AC99-C6563B5C97C1}" srcOrd="0" destOrd="0" parTransId="{F8C14FB1-8F9A-4E5D-9E3B-CB16B7F04FB8}" sibTransId="{AED1853B-8387-410F-A2B4-735D42AF00F3}"/>
    <dgm:cxn modelId="{8F9912CC-6671-45D4-8F7D-139853EEA756}" type="presOf" srcId="{12ADA593-B76D-494A-94AF-3072201C152C}" destId="{86794E05-5024-4925-899D-43B3B59EB1C4}" srcOrd="0" destOrd="0" presId="urn:microsoft.com/office/officeart/2005/8/layout/hList6"/>
    <dgm:cxn modelId="{070040A9-2C29-4116-9261-ABBE78BFA6A7}" srcId="{D00ABEC9-A230-4E90-AE39-C70822C1BD85}" destId="{12ADA593-B76D-494A-94AF-3072201C152C}" srcOrd="3" destOrd="0" parTransId="{7225952B-F731-4438-BB89-F4163167A32B}" sibTransId="{8D2DD773-3136-4F7F-A720-BDDC35645706}"/>
    <dgm:cxn modelId="{4AC83B47-607B-4B95-B280-BE6F69D889EE}" srcId="{D00ABEC9-A230-4E90-AE39-C70822C1BD85}" destId="{4B2D9D64-020D-42B7-B9D9-1590B022D1E2}" srcOrd="2" destOrd="0" parTransId="{A7ECD101-AC1A-4B34-B683-C9A546297E14}" sibTransId="{FE62E6D2-1A91-46FA-A900-34E8BEC8E952}"/>
    <dgm:cxn modelId="{44F26949-06CA-4BEE-BFEC-2664979DA5FA}" type="presOf" srcId="{4B2D9D64-020D-42B7-B9D9-1590B022D1E2}" destId="{582EF3D1-8254-4DC4-ABC0-2DCF04BC99EC}" srcOrd="0" destOrd="0" presId="urn:microsoft.com/office/officeart/2005/8/layout/hList6"/>
    <dgm:cxn modelId="{98A106FC-4ED6-4ADD-A5C7-D4D1DEA4A8E8}" type="presParOf" srcId="{42B26C0B-CDED-4BC7-8CE0-2C5A9E702242}" destId="{E653C910-F0DB-4DD2-AA9C-51C10655EDC7}" srcOrd="0" destOrd="0" presId="urn:microsoft.com/office/officeart/2005/8/layout/hList6"/>
    <dgm:cxn modelId="{8ED886D3-ED20-4E80-8C6A-8379DF97EA4F}" type="presParOf" srcId="{42B26C0B-CDED-4BC7-8CE0-2C5A9E702242}" destId="{B9779C5B-D645-4A5D-9DF2-49C47BEA7177}" srcOrd="1" destOrd="0" presId="urn:microsoft.com/office/officeart/2005/8/layout/hList6"/>
    <dgm:cxn modelId="{9517A208-9184-4BD4-AB16-3AFE64B33B54}" type="presParOf" srcId="{42B26C0B-CDED-4BC7-8CE0-2C5A9E702242}" destId="{7EB840E0-F15A-410E-8C48-E0CA613F758B}" srcOrd="2" destOrd="0" presId="urn:microsoft.com/office/officeart/2005/8/layout/hList6"/>
    <dgm:cxn modelId="{ADE003CD-A5CB-4744-9D9B-BC197350803E}" type="presParOf" srcId="{42B26C0B-CDED-4BC7-8CE0-2C5A9E702242}" destId="{828C15B6-B49D-4213-B485-00D5D0043C3F}" srcOrd="3" destOrd="0" presId="urn:microsoft.com/office/officeart/2005/8/layout/hList6"/>
    <dgm:cxn modelId="{421C57E1-C2DE-40EC-8B06-6DC07E671ED5}" type="presParOf" srcId="{42B26C0B-CDED-4BC7-8CE0-2C5A9E702242}" destId="{582EF3D1-8254-4DC4-ABC0-2DCF04BC99EC}" srcOrd="4" destOrd="0" presId="urn:microsoft.com/office/officeart/2005/8/layout/hList6"/>
    <dgm:cxn modelId="{54A6D6FE-5D2F-4788-A6D4-F0364C6C405E}" type="presParOf" srcId="{42B26C0B-CDED-4BC7-8CE0-2C5A9E702242}" destId="{34C600DE-5501-449F-87C8-3E304545225C}" srcOrd="5" destOrd="0" presId="urn:microsoft.com/office/officeart/2005/8/layout/hList6"/>
    <dgm:cxn modelId="{EA8FB655-F302-4733-AB3C-BA494DB70833}" type="presParOf" srcId="{42B26C0B-CDED-4BC7-8CE0-2C5A9E702242}" destId="{86794E05-5024-4925-899D-43B3B59EB1C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ABEC9-A230-4E90-AE39-C70822C1BD8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51B2FF5-55B6-4532-AC99-C6563B5C97C1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S1</a:t>
          </a:r>
          <a:endParaRPr lang="lv-LV" dirty="0"/>
        </a:p>
      </dgm:t>
    </dgm:pt>
    <dgm:pt modelId="{F8C14FB1-8F9A-4E5D-9E3B-CB16B7F04FB8}" type="parTrans" cxnId="{3F9FC08E-BB67-4226-BB29-D5EA21AE4A15}">
      <dgm:prSet/>
      <dgm:spPr/>
      <dgm:t>
        <a:bodyPr/>
        <a:lstStyle/>
        <a:p>
          <a:endParaRPr lang="lv-LV"/>
        </a:p>
      </dgm:t>
    </dgm:pt>
    <dgm:pt modelId="{AED1853B-8387-410F-A2B4-735D42AF00F3}" type="sibTrans" cxnId="{3F9FC08E-BB67-4226-BB29-D5EA21AE4A15}">
      <dgm:prSet/>
      <dgm:spPr/>
      <dgm:t>
        <a:bodyPr/>
        <a:lstStyle/>
        <a:p>
          <a:endParaRPr lang="lv-LV"/>
        </a:p>
      </dgm:t>
    </dgm:pt>
    <dgm:pt modelId="{2DDF9B0B-3C29-4027-8AF1-01FEFF29DEF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</a:t>
          </a:r>
          <a:r>
            <a:rPr lang="ru-RU" dirty="0" smtClean="0"/>
            <a:t>7110 </a:t>
          </a:r>
          <a:r>
            <a:rPr lang="en-US" dirty="0" smtClean="0"/>
            <a:t>K5310</a:t>
          </a:r>
          <a:endParaRPr lang="lv-LV" dirty="0"/>
        </a:p>
      </dgm:t>
    </dgm:pt>
    <dgm:pt modelId="{C5B79D43-0D00-47B8-95CE-E42B7BFB3128}" type="parTrans" cxnId="{BD63164C-6083-4D14-89A0-0C37CE2A2F68}">
      <dgm:prSet/>
      <dgm:spPr/>
      <dgm:t>
        <a:bodyPr/>
        <a:lstStyle/>
        <a:p>
          <a:endParaRPr lang="lv-LV"/>
        </a:p>
      </dgm:t>
    </dgm:pt>
    <dgm:pt modelId="{12626454-C683-4D98-85E5-A5E95B613B24}" type="sibTrans" cxnId="{BD63164C-6083-4D14-89A0-0C37CE2A2F68}">
      <dgm:prSet/>
      <dgm:spPr/>
      <dgm:t>
        <a:bodyPr/>
        <a:lstStyle/>
        <a:p>
          <a:endParaRPr lang="lv-LV"/>
        </a:p>
      </dgm:t>
    </dgm:pt>
    <dgm:pt modelId="{CECB2C0F-59F5-49F1-9A06-41FF832E526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D5721 K5310</a:t>
          </a:r>
          <a:endParaRPr lang="lv-LV" dirty="0"/>
        </a:p>
      </dgm:t>
    </dgm:pt>
    <dgm:pt modelId="{D69A1A98-EF6B-427B-B6B2-0CB1E1CB72F4}" type="parTrans" cxnId="{2BDE09D1-5E60-4727-8848-CA539BB88E94}">
      <dgm:prSet/>
      <dgm:spPr/>
      <dgm:t>
        <a:bodyPr/>
        <a:lstStyle/>
        <a:p>
          <a:endParaRPr lang="lv-LV"/>
        </a:p>
      </dgm:t>
    </dgm:pt>
    <dgm:pt modelId="{633A9A90-1542-48F4-8E54-88383EAC07A1}" type="sibTrans" cxnId="{2BDE09D1-5E60-4727-8848-CA539BB88E94}">
      <dgm:prSet/>
      <dgm:spPr/>
      <dgm:t>
        <a:bodyPr/>
        <a:lstStyle/>
        <a:p>
          <a:endParaRPr lang="lv-LV"/>
        </a:p>
      </dgm:t>
    </dgm:pt>
    <dgm:pt modelId="{6C81E6D2-A27D-4D17-9DE0-8D8371F376B5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S2</a:t>
          </a:r>
          <a:endParaRPr lang="lv-LV" dirty="0"/>
        </a:p>
      </dgm:t>
    </dgm:pt>
    <dgm:pt modelId="{A91F6C6C-60F6-46B3-8C0A-3389DE35FB89}" type="parTrans" cxnId="{3AAE801F-0E0B-4336-94C6-E866234D365F}">
      <dgm:prSet/>
      <dgm:spPr/>
      <dgm:t>
        <a:bodyPr/>
        <a:lstStyle/>
        <a:p>
          <a:endParaRPr lang="lv-LV"/>
        </a:p>
      </dgm:t>
    </dgm:pt>
    <dgm:pt modelId="{0B110F68-55E7-4677-9173-B17D6337F520}" type="sibTrans" cxnId="{3AAE801F-0E0B-4336-94C6-E866234D365F}">
      <dgm:prSet/>
      <dgm:spPr/>
      <dgm:t>
        <a:bodyPr/>
        <a:lstStyle/>
        <a:p>
          <a:endParaRPr lang="lv-LV"/>
        </a:p>
      </dgm:t>
    </dgm:pt>
    <dgm:pt modelId="{DE5566A8-FF51-48CA-B25A-5203EC93AA45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D7777 K0000</a:t>
          </a:r>
          <a:endParaRPr lang="lv-LV" dirty="0"/>
        </a:p>
      </dgm:t>
    </dgm:pt>
    <dgm:pt modelId="{1B4BBA0C-8E61-43B6-9568-F39F408A1D24}" type="parTrans" cxnId="{7CEAB759-958C-47A8-B0E7-90CD46AEBCC1}">
      <dgm:prSet/>
      <dgm:spPr/>
      <dgm:t>
        <a:bodyPr/>
        <a:lstStyle/>
        <a:p>
          <a:endParaRPr lang="lv-LV"/>
        </a:p>
      </dgm:t>
    </dgm:pt>
    <dgm:pt modelId="{1EA3415E-8DCC-40AE-B224-1727844AA468}" type="sibTrans" cxnId="{7CEAB759-958C-47A8-B0E7-90CD46AEBCC1}">
      <dgm:prSet/>
      <dgm:spPr/>
      <dgm:t>
        <a:bodyPr/>
        <a:lstStyle/>
        <a:p>
          <a:endParaRPr lang="lv-LV"/>
        </a:p>
      </dgm:t>
    </dgm:pt>
    <dgm:pt modelId="{E16DFBC8-28CB-4F6E-A3CD-2D0C3B98AC15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D8887 K0000</a:t>
          </a:r>
          <a:endParaRPr lang="lv-LV" dirty="0"/>
        </a:p>
      </dgm:t>
    </dgm:pt>
    <dgm:pt modelId="{9782FA60-8D98-44CC-AB66-56A250E5A730}" type="parTrans" cxnId="{49CFE793-995E-44F1-919E-1BDC43DD6372}">
      <dgm:prSet/>
      <dgm:spPr/>
      <dgm:t>
        <a:bodyPr/>
        <a:lstStyle/>
        <a:p>
          <a:endParaRPr lang="lv-LV"/>
        </a:p>
      </dgm:t>
    </dgm:pt>
    <dgm:pt modelId="{A3CEEEAA-D8BA-4402-B780-D1929903F08F}" type="sibTrans" cxnId="{49CFE793-995E-44F1-919E-1BDC43DD6372}">
      <dgm:prSet/>
      <dgm:spPr/>
      <dgm:t>
        <a:bodyPr/>
        <a:lstStyle/>
        <a:p>
          <a:endParaRPr lang="lv-LV"/>
        </a:p>
      </dgm:t>
    </dgm:pt>
    <dgm:pt modelId="{4B2D9D64-020D-42B7-B9D9-1590B022D1E2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S3</a:t>
          </a:r>
          <a:endParaRPr lang="lv-LV" dirty="0"/>
        </a:p>
      </dgm:t>
    </dgm:pt>
    <dgm:pt modelId="{A7ECD101-AC1A-4B34-B683-C9A546297E14}" type="parTrans" cxnId="{4AC83B47-607B-4B95-B280-BE6F69D889EE}">
      <dgm:prSet/>
      <dgm:spPr/>
      <dgm:t>
        <a:bodyPr/>
        <a:lstStyle/>
        <a:p>
          <a:endParaRPr lang="lv-LV"/>
        </a:p>
      </dgm:t>
    </dgm:pt>
    <dgm:pt modelId="{FE62E6D2-1A91-46FA-A900-34E8BEC8E952}" type="sibTrans" cxnId="{4AC83B47-607B-4B95-B280-BE6F69D889EE}">
      <dgm:prSet/>
      <dgm:spPr/>
      <dgm:t>
        <a:bodyPr/>
        <a:lstStyle/>
        <a:p>
          <a:endParaRPr lang="lv-LV"/>
        </a:p>
      </dgm:t>
    </dgm:pt>
    <dgm:pt modelId="{F9644C26-5B87-4A36-8567-3BA5502FE07E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 1111 K 5555</a:t>
          </a:r>
          <a:endParaRPr lang="lv-LV" dirty="0"/>
        </a:p>
      </dgm:t>
    </dgm:pt>
    <dgm:pt modelId="{B526A8CB-388D-4469-A3CD-900C015F52FD}" type="parTrans" cxnId="{4A7531E5-A853-4AF3-86FB-5A5373F7D638}">
      <dgm:prSet/>
      <dgm:spPr/>
      <dgm:t>
        <a:bodyPr/>
        <a:lstStyle/>
        <a:p>
          <a:endParaRPr lang="lv-LV"/>
        </a:p>
      </dgm:t>
    </dgm:pt>
    <dgm:pt modelId="{B0D6C69C-BB7F-4C83-AAF6-F25789E64FDA}" type="sibTrans" cxnId="{4A7531E5-A853-4AF3-86FB-5A5373F7D638}">
      <dgm:prSet/>
      <dgm:spPr/>
      <dgm:t>
        <a:bodyPr/>
        <a:lstStyle/>
        <a:p>
          <a:endParaRPr lang="lv-LV"/>
        </a:p>
      </dgm:t>
    </dgm:pt>
    <dgm:pt modelId="{27A7DF6A-6EBC-47A6-8D2A-7061587FE408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 1122 K 5555</a:t>
          </a:r>
          <a:endParaRPr lang="lv-LV" dirty="0"/>
        </a:p>
      </dgm:t>
    </dgm:pt>
    <dgm:pt modelId="{80104D4F-D3FF-40F1-A1DC-53C9B512AED0}" type="parTrans" cxnId="{B7FF4011-0D3A-4302-A05E-2265E35B272B}">
      <dgm:prSet/>
      <dgm:spPr/>
      <dgm:t>
        <a:bodyPr/>
        <a:lstStyle/>
        <a:p>
          <a:endParaRPr lang="lv-LV"/>
        </a:p>
      </dgm:t>
    </dgm:pt>
    <dgm:pt modelId="{D09C2FBA-825A-46C6-B07F-5EEF235A1AC6}" type="sibTrans" cxnId="{B7FF4011-0D3A-4302-A05E-2265E35B272B}">
      <dgm:prSet/>
      <dgm:spPr/>
      <dgm:t>
        <a:bodyPr/>
        <a:lstStyle/>
        <a:p>
          <a:endParaRPr lang="lv-LV"/>
        </a:p>
      </dgm:t>
    </dgm:pt>
    <dgm:pt modelId="{42B26C0B-CDED-4BC7-8CE0-2C5A9E702242}" type="pres">
      <dgm:prSet presAssocID="{D00ABEC9-A230-4E90-AE39-C70822C1BD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E653C910-F0DB-4DD2-AA9C-51C10655EDC7}" type="pres">
      <dgm:prSet presAssocID="{051B2FF5-55B6-4532-AC99-C6563B5C97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9779C5B-D645-4A5D-9DF2-49C47BEA7177}" type="pres">
      <dgm:prSet presAssocID="{AED1853B-8387-410F-A2B4-735D42AF00F3}" presName="sibTrans" presStyleCnt="0"/>
      <dgm:spPr/>
    </dgm:pt>
    <dgm:pt modelId="{7EB840E0-F15A-410E-8C48-E0CA613F758B}" type="pres">
      <dgm:prSet presAssocID="{6C81E6D2-A27D-4D17-9DE0-8D8371F376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28C15B6-B49D-4213-B485-00D5D0043C3F}" type="pres">
      <dgm:prSet presAssocID="{0B110F68-55E7-4677-9173-B17D6337F520}" presName="sibTrans" presStyleCnt="0"/>
      <dgm:spPr/>
    </dgm:pt>
    <dgm:pt modelId="{582EF3D1-8254-4DC4-ABC0-2DCF04BC99EC}" type="pres">
      <dgm:prSet presAssocID="{4B2D9D64-020D-42B7-B9D9-1590B022D1E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6B610863-F5BD-43C8-9F57-ABF52E0362BA}" type="presOf" srcId="{051B2FF5-55B6-4532-AC99-C6563B5C97C1}" destId="{E653C910-F0DB-4DD2-AA9C-51C10655EDC7}" srcOrd="0" destOrd="0" presId="urn:microsoft.com/office/officeart/2005/8/layout/hList6"/>
    <dgm:cxn modelId="{2FA4B9B4-A117-4181-A613-F35051DDF649}" type="presOf" srcId="{4B2D9D64-020D-42B7-B9D9-1590B022D1E2}" destId="{582EF3D1-8254-4DC4-ABC0-2DCF04BC99EC}" srcOrd="0" destOrd="0" presId="urn:microsoft.com/office/officeart/2005/8/layout/hList6"/>
    <dgm:cxn modelId="{2BDE09D1-5E60-4727-8848-CA539BB88E94}" srcId="{051B2FF5-55B6-4532-AC99-C6563B5C97C1}" destId="{CECB2C0F-59F5-49F1-9A06-41FF832E526D}" srcOrd="1" destOrd="0" parTransId="{D69A1A98-EF6B-427B-B6B2-0CB1E1CB72F4}" sibTransId="{633A9A90-1542-48F4-8E54-88383EAC07A1}"/>
    <dgm:cxn modelId="{B7FF4011-0D3A-4302-A05E-2265E35B272B}" srcId="{4B2D9D64-020D-42B7-B9D9-1590B022D1E2}" destId="{27A7DF6A-6EBC-47A6-8D2A-7061587FE408}" srcOrd="1" destOrd="0" parTransId="{80104D4F-D3FF-40F1-A1DC-53C9B512AED0}" sibTransId="{D09C2FBA-825A-46C6-B07F-5EEF235A1AC6}"/>
    <dgm:cxn modelId="{3AAE801F-0E0B-4336-94C6-E866234D365F}" srcId="{D00ABEC9-A230-4E90-AE39-C70822C1BD85}" destId="{6C81E6D2-A27D-4D17-9DE0-8D8371F376B5}" srcOrd="1" destOrd="0" parTransId="{A91F6C6C-60F6-46B3-8C0A-3389DE35FB89}" sibTransId="{0B110F68-55E7-4677-9173-B17D6337F520}"/>
    <dgm:cxn modelId="{4A7531E5-A853-4AF3-86FB-5A5373F7D638}" srcId="{4B2D9D64-020D-42B7-B9D9-1590B022D1E2}" destId="{F9644C26-5B87-4A36-8567-3BA5502FE07E}" srcOrd="0" destOrd="0" parTransId="{B526A8CB-388D-4469-A3CD-900C015F52FD}" sibTransId="{B0D6C69C-BB7F-4C83-AAF6-F25789E64FDA}"/>
    <dgm:cxn modelId="{7CEAB759-958C-47A8-B0E7-90CD46AEBCC1}" srcId="{6C81E6D2-A27D-4D17-9DE0-8D8371F376B5}" destId="{DE5566A8-FF51-48CA-B25A-5203EC93AA45}" srcOrd="0" destOrd="0" parTransId="{1B4BBA0C-8E61-43B6-9568-F39F408A1D24}" sibTransId="{1EA3415E-8DCC-40AE-B224-1727844AA468}"/>
    <dgm:cxn modelId="{36C93FEF-BB28-49B2-A525-741E22C51F14}" type="presOf" srcId="{27A7DF6A-6EBC-47A6-8D2A-7061587FE408}" destId="{582EF3D1-8254-4DC4-ABC0-2DCF04BC99EC}" srcOrd="0" destOrd="2" presId="urn:microsoft.com/office/officeart/2005/8/layout/hList6"/>
    <dgm:cxn modelId="{49CFE793-995E-44F1-919E-1BDC43DD6372}" srcId="{6C81E6D2-A27D-4D17-9DE0-8D8371F376B5}" destId="{E16DFBC8-28CB-4F6E-A3CD-2D0C3B98AC15}" srcOrd="1" destOrd="0" parTransId="{9782FA60-8D98-44CC-AB66-56A250E5A730}" sibTransId="{A3CEEEAA-D8BA-4402-B780-D1929903F08F}"/>
    <dgm:cxn modelId="{E2215D4A-5203-4231-AB6A-C304E8ED0ADD}" type="presOf" srcId="{D00ABEC9-A230-4E90-AE39-C70822C1BD85}" destId="{42B26C0B-CDED-4BC7-8CE0-2C5A9E702242}" srcOrd="0" destOrd="0" presId="urn:microsoft.com/office/officeart/2005/8/layout/hList6"/>
    <dgm:cxn modelId="{3F9FC08E-BB67-4226-BB29-D5EA21AE4A15}" srcId="{D00ABEC9-A230-4E90-AE39-C70822C1BD85}" destId="{051B2FF5-55B6-4532-AC99-C6563B5C97C1}" srcOrd="0" destOrd="0" parTransId="{F8C14FB1-8F9A-4E5D-9E3B-CB16B7F04FB8}" sibTransId="{AED1853B-8387-410F-A2B4-735D42AF00F3}"/>
    <dgm:cxn modelId="{AFBE2503-D09C-40F1-B310-F7B785DBC0FF}" type="presOf" srcId="{DE5566A8-FF51-48CA-B25A-5203EC93AA45}" destId="{7EB840E0-F15A-410E-8C48-E0CA613F758B}" srcOrd="0" destOrd="1" presId="urn:microsoft.com/office/officeart/2005/8/layout/hList6"/>
    <dgm:cxn modelId="{A930E30C-5256-4CBF-B879-DEDB95D664AA}" type="presOf" srcId="{F9644C26-5B87-4A36-8567-3BA5502FE07E}" destId="{582EF3D1-8254-4DC4-ABC0-2DCF04BC99EC}" srcOrd="0" destOrd="1" presId="urn:microsoft.com/office/officeart/2005/8/layout/hList6"/>
    <dgm:cxn modelId="{EA9BA9CB-FE67-4346-B18D-5F8CAA985066}" type="presOf" srcId="{E16DFBC8-28CB-4F6E-A3CD-2D0C3B98AC15}" destId="{7EB840E0-F15A-410E-8C48-E0CA613F758B}" srcOrd="0" destOrd="2" presId="urn:microsoft.com/office/officeart/2005/8/layout/hList6"/>
    <dgm:cxn modelId="{4AC83B47-607B-4B95-B280-BE6F69D889EE}" srcId="{D00ABEC9-A230-4E90-AE39-C70822C1BD85}" destId="{4B2D9D64-020D-42B7-B9D9-1590B022D1E2}" srcOrd="2" destOrd="0" parTransId="{A7ECD101-AC1A-4B34-B683-C9A546297E14}" sibTransId="{FE62E6D2-1A91-46FA-A900-34E8BEC8E952}"/>
    <dgm:cxn modelId="{7D0FD210-7F6D-4A72-A34C-7AD636452CD6}" type="presOf" srcId="{6C81E6D2-A27D-4D17-9DE0-8D8371F376B5}" destId="{7EB840E0-F15A-410E-8C48-E0CA613F758B}" srcOrd="0" destOrd="0" presId="urn:microsoft.com/office/officeart/2005/8/layout/hList6"/>
    <dgm:cxn modelId="{BD63164C-6083-4D14-89A0-0C37CE2A2F68}" srcId="{051B2FF5-55B6-4532-AC99-C6563B5C97C1}" destId="{2DDF9B0B-3C29-4027-8AF1-01FEFF29DEFD}" srcOrd="0" destOrd="0" parTransId="{C5B79D43-0D00-47B8-95CE-E42B7BFB3128}" sibTransId="{12626454-C683-4D98-85E5-A5E95B613B24}"/>
    <dgm:cxn modelId="{99EF855F-0318-4505-9B5D-7C3FAD96259D}" type="presOf" srcId="{CECB2C0F-59F5-49F1-9A06-41FF832E526D}" destId="{E653C910-F0DB-4DD2-AA9C-51C10655EDC7}" srcOrd="0" destOrd="2" presId="urn:microsoft.com/office/officeart/2005/8/layout/hList6"/>
    <dgm:cxn modelId="{DE35CEFF-EB81-475F-8DAE-EE52D3A078F3}" type="presOf" srcId="{2DDF9B0B-3C29-4027-8AF1-01FEFF29DEFD}" destId="{E653C910-F0DB-4DD2-AA9C-51C10655EDC7}" srcOrd="0" destOrd="1" presId="urn:microsoft.com/office/officeart/2005/8/layout/hList6"/>
    <dgm:cxn modelId="{2FBE5423-8BED-45DC-AFF1-E1E160998640}" type="presParOf" srcId="{42B26C0B-CDED-4BC7-8CE0-2C5A9E702242}" destId="{E653C910-F0DB-4DD2-AA9C-51C10655EDC7}" srcOrd="0" destOrd="0" presId="urn:microsoft.com/office/officeart/2005/8/layout/hList6"/>
    <dgm:cxn modelId="{4FFDEA14-C9F4-44AC-9CA0-F1837D5B551E}" type="presParOf" srcId="{42B26C0B-CDED-4BC7-8CE0-2C5A9E702242}" destId="{B9779C5B-D645-4A5D-9DF2-49C47BEA7177}" srcOrd="1" destOrd="0" presId="urn:microsoft.com/office/officeart/2005/8/layout/hList6"/>
    <dgm:cxn modelId="{B498C5B9-8934-4E16-B5CD-D238FF9ACFA6}" type="presParOf" srcId="{42B26C0B-CDED-4BC7-8CE0-2C5A9E702242}" destId="{7EB840E0-F15A-410E-8C48-E0CA613F758B}" srcOrd="2" destOrd="0" presId="urn:microsoft.com/office/officeart/2005/8/layout/hList6"/>
    <dgm:cxn modelId="{69A75A0C-179B-4777-A570-B42AB0998D7C}" type="presParOf" srcId="{42B26C0B-CDED-4BC7-8CE0-2C5A9E702242}" destId="{828C15B6-B49D-4213-B485-00D5D0043C3F}" srcOrd="3" destOrd="0" presId="urn:microsoft.com/office/officeart/2005/8/layout/hList6"/>
    <dgm:cxn modelId="{3298FE23-0F91-4FAF-B0F4-5D9B6A89B75C}" type="presParOf" srcId="{42B26C0B-CDED-4BC7-8CE0-2C5A9E702242}" destId="{582EF3D1-8254-4DC4-ABC0-2DCF04BC99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E1CB1-84BE-4BA0-8B0C-951FF07654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9CC1F95-BDD3-420D-B197-4DBB8D6F7F3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Аналитика</a:t>
          </a:r>
          <a:endParaRPr lang="lv-LV" dirty="0"/>
        </a:p>
      </dgm:t>
    </dgm:pt>
    <dgm:pt modelId="{598F3556-06A7-4089-93D8-CE8474FB5315}" type="parTrans" cxnId="{9FDD7DC7-062D-4098-825B-6152F228A8E9}">
      <dgm:prSet/>
      <dgm:spPr/>
      <dgm:t>
        <a:bodyPr/>
        <a:lstStyle/>
        <a:p>
          <a:endParaRPr lang="lv-LV"/>
        </a:p>
      </dgm:t>
    </dgm:pt>
    <dgm:pt modelId="{16BC4B5A-D696-4C9A-B9E6-3CE3AA43C734}" type="sibTrans" cxnId="{9FDD7DC7-062D-4098-825B-6152F228A8E9}">
      <dgm:prSet/>
      <dgm:spPr/>
      <dgm:t>
        <a:bodyPr/>
        <a:lstStyle/>
        <a:p>
          <a:endParaRPr lang="lv-LV"/>
        </a:p>
      </dgm:t>
    </dgm:pt>
    <dgm:pt modelId="{A3FD8410-303A-4F0F-A57E-11E18D9C0FD4}">
      <dgm:prSet phldrT="[Text]"/>
      <dgm:spPr/>
      <dgm:t>
        <a:bodyPr/>
        <a:lstStyle/>
        <a:p>
          <a:r>
            <a:rPr lang="ru-RU" dirty="0" smtClean="0"/>
            <a:t>Организации</a:t>
          </a:r>
          <a:endParaRPr lang="lv-LV" dirty="0"/>
        </a:p>
      </dgm:t>
    </dgm:pt>
    <dgm:pt modelId="{0FF68199-0D33-462A-BF0F-F5AEBA0F16D7}" type="parTrans" cxnId="{3626F543-A09F-4588-AC17-41632DE988C4}">
      <dgm:prSet/>
      <dgm:spPr/>
      <dgm:t>
        <a:bodyPr/>
        <a:lstStyle/>
        <a:p>
          <a:endParaRPr lang="lv-LV"/>
        </a:p>
      </dgm:t>
    </dgm:pt>
    <dgm:pt modelId="{BE1BD985-1A2A-4F48-A533-080A729F6A3F}" type="sibTrans" cxnId="{3626F543-A09F-4588-AC17-41632DE988C4}">
      <dgm:prSet/>
      <dgm:spPr/>
      <dgm:t>
        <a:bodyPr/>
        <a:lstStyle/>
        <a:p>
          <a:endParaRPr lang="lv-LV"/>
        </a:p>
      </dgm:t>
    </dgm:pt>
    <dgm:pt modelId="{03BFBE50-C836-4334-839B-6BF39C0E27C8}">
      <dgm:prSet phldrT="[Text]"/>
      <dgm:spPr/>
      <dgm:t>
        <a:bodyPr/>
        <a:lstStyle/>
        <a:p>
          <a:r>
            <a:rPr lang="ru-RU" dirty="0" smtClean="0"/>
            <a:t>Работники</a:t>
          </a:r>
          <a:endParaRPr lang="lv-LV" dirty="0"/>
        </a:p>
      </dgm:t>
    </dgm:pt>
    <dgm:pt modelId="{5EB04873-C080-4856-AC49-F0E06F8EBA9C}" type="parTrans" cxnId="{FF17F270-346E-4993-BBE8-B0EE6BBB0AED}">
      <dgm:prSet/>
      <dgm:spPr/>
      <dgm:t>
        <a:bodyPr/>
        <a:lstStyle/>
        <a:p>
          <a:endParaRPr lang="lv-LV"/>
        </a:p>
      </dgm:t>
    </dgm:pt>
    <dgm:pt modelId="{F17D6996-2828-4E22-873A-3D526073EA3B}" type="sibTrans" cxnId="{FF17F270-346E-4993-BBE8-B0EE6BBB0AED}">
      <dgm:prSet/>
      <dgm:spPr/>
      <dgm:t>
        <a:bodyPr/>
        <a:lstStyle/>
        <a:p>
          <a:endParaRPr lang="lv-LV"/>
        </a:p>
      </dgm:t>
    </dgm:pt>
    <dgm:pt modelId="{67A29A53-87AE-4C50-BF63-2874BF951C1C}">
      <dgm:prSet phldrT="[Text]"/>
      <dgm:spPr/>
      <dgm:t>
        <a:bodyPr/>
        <a:lstStyle/>
        <a:p>
          <a:r>
            <a:rPr lang="ru-RU" dirty="0" smtClean="0"/>
            <a:t>Объекты</a:t>
          </a:r>
          <a:endParaRPr lang="lv-LV" dirty="0"/>
        </a:p>
      </dgm:t>
    </dgm:pt>
    <dgm:pt modelId="{A4F72E04-8389-49E1-A60B-00572DEDBC23}" type="parTrans" cxnId="{F2316DEE-D170-4B42-8112-5CE8BB31D018}">
      <dgm:prSet/>
      <dgm:spPr/>
      <dgm:t>
        <a:bodyPr/>
        <a:lstStyle/>
        <a:p>
          <a:endParaRPr lang="lv-LV"/>
        </a:p>
      </dgm:t>
    </dgm:pt>
    <dgm:pt modelId="{285805C8-0065-42FB-B57F-49129C2C2B76}" type="sibTrans" cxnId="{F2316DEE-D170-4B42-8112-5CE8BB31D018}">
      <dgm:prSet/>
      <dgm:spPr/>
      <dgm:t>
        <a:bodyPr/>
        <a:lstStyle/>
        <a:p>
          <a:endParaRPr lang="lv-LV"/>
        </a:p>
      </dgm:t>
    </dgm:pt>
    <dgm:pt modelId="{7529935C-4FFE-4CFE-BAF7-5CF5E1726AA3}" type="pres">
      <dgm:prSet presAssocID="{D25E1CB1-84BE-4BA0-8B0C-951FF07654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CC7F4605-B249-4D7D-A28C-591569FF58D2}" type="pres">
      <dgm:prSet presAssocID="{79CC1F95-BDD3-420D-B197-4DBB8D6F7F36}" presName="centerShape" presStyleLbl="node0" presStyleIdx="0" presStyleCnt="1"/>
      <dgm:spPr/>
      <dgm:t>
        <a:bodyPr/>
        <a:lstStyle/>
        <a:p>
          <a:endParaRPr lang="lv-LV"/>
        </a:p>
      </dgm:t>
    </dgm:pt>
    <dgm:pt modelId="{3A73AFBD-6C0E-45DF-820A-281819C40718}" type="pres">
      <dgm:prSet presAssocID="{0FF68199-0D33-462A-BF0F-F5AEBA0F16D7}" presName="parTrans" presStyleLbl="bgSibTrans2D1" presStyleIdx="0" presStyleCnt="3"/>
      <dgm:spPr/>
      <dgm:t>
        <a:bodyPr/>
        <a:lstStyle/>
        <a:p>
          <a:endParaRPr lang="lv-LV"/>
        </a:p>
      </dgm:t>
    </dgm:pt>
    <dgm:pt modelId="{843AB6F1-A0B2-4A54-9428-D39C64CB20E2}" type="pres">
      <dgm:prSet presAssocID="{A3FD8410-303A-4F0F-A57E-11E18D9C0F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30762D7-28F2-41CF-BC15-7B4CE1F5BA20}" type="pres">
      <dgm:prSet presAssocID="{5EB04873-C080-4856-AC49-F0E06F8EBA9C}" presName="parTrans" presStyleLbl="bgSibTrans2D1" presStyleIdx="1" presStyleCnt="3"/>
      <dgm:spPr/>
      <dgm:t>
        <a:bodyPr/>
        <a:lstStyle/>
        <a:p>
          <a:endParaRPr lang="lv-LV"/>
        </a:p>
      </dgm:t>
    </dgm:pt>
    <dgm:pt modelId="{44D5C569-4967-42DC-88F9-26FFDCE133B3}" type="pres">
      <dgm:prSet presAssocID="{03BFBE50-C836-4334-839B-6BF39C0E27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11496AE-6ED7-4728-8C2F-C3A90BE40B34}" type="pres">
      <dgm:prSet presAssocID="{A4F72E04-8389-49E1-A60B-00572DEDBC23}" presName="parTrans" presStyleLbl="bgSibTrans2D1" presStyleIdx="2" presStyleCnt="3"/>
      <dgm:spPr/>
      <dgm:t>
        <a:bodyPr/>
        <a:lstStyle/>
        <a:p>
          <a:endParaRPr lang="lv-LV"/>
        </a:p>
      </dgm:t>
    </dgm:pt>
    <dgm:pt modelId="{7E3DADF3-B43D-4FAD-B5FD-C447642B3FD9}" type="pres">
      <dgm:prSet presAssocID="{67A29A53-87AE-4C50-BF63-2874BF951C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F2316DEE-D170-4B42-8112-5CE8BB31D018}" srcId="{79CC1F95-BDD3-420D-B197-4DBB8D6F7F36}" destId="{67A29A53-87AE-4C50-BF63-2874BF951C1C}" srcOrd="2" destOrd="0" parTransId="{A4F72E04-8389-49E1-A60B-00572DEDBC23}" sibTransId="{285805C8-0065-42FB-B57F-49129C2C2B76}"/>
    <dgm:cxn modelId="{FF17F270-346E-4993-BBE8-B0EE6BBB0AED}" srcId="{79CC1F95-BDD3-420D-B197-4DBB8D6F7F36}" destId="{03BFBE50-C836-4334-839B-6BF39C0E27C8}" srcOrd="1" destOrd="0" parTransId="{5EB04873-C080-4856-AC49-F0E06F8EBA9C}" sibTransId="{F17D6996-2828-4E22-873A-3D526073EA3B}"/>
    <dgm:cxn modelId="{499F41A7-81C6-4D67-8E82-F3910DB8B4A8}" type="presOf" srcId="{A4F72E04-8389-49E1-A60B-00572DEDBC23}" destId="{D11496AE-6ED7-4728-8C2F-C3A90BE40B34}" srcOrd="0" destOrd="0" presId="urn:microsoft.com/office/officeart/2005/8/layout/radial4"/>
    <dgm:cxn modelId="{62DF9C7B-534F-4028-B27D-2FB33DF9A632}" type="presOf" srcId="{0FF68199-0D33-462A-BF0F-F5AEBA0F16D7}" destId="{3A73AFBD-6C0E-45DF-820A-281819C40718}" srcOrd="0" destOrd="0" presId="urn:microsoft.com/office/officeart/2005/8/layout/radial4"/>
    <dgm:cxn modelId="{9B70D0E3-BCF3-4A71-9F52-8EC585A386AC}" type="presOf" srcId="{A3FD8410-303A-4F0F-A57E-11E18D9C0FD4}" destId="{843AB6F1-A0B2-4A54-9428-D39C64CB20E2}" srcOrd="0" destOrd="0" presId="urn:microsoft.com/office/officeart/2005/8/layout/radial4"/>
    <dgm:cxn modelId="{29AE2441-B5B2-4D47-BACD-AEC92D677E76}" type="presOf" srcId="{D25E1CB1-84BE-4BA0-8B0C-951FF07654FE}" destId="{7529935C-4FFE-4CFE-BAF7-5CF5E1726AA3}" srcOrd="0" destOrd="0" presId="urn:microsoft.com/office/officeart/2005/8/layout/radial4"/>
    <dgm:cxn modelId="{3626F543-A09F-4588-AC17-41632DE988C4}" srcId="{79CC1F95-BDD3-420D-B197-4DBB8D6F7F36}" destId="{A3FD8410-303A-4F0F-A57E-11E18D9C0FD4}" srcOrd="0" destOrd="0" parTransId="{0FF68199-0D33-462A-BF0F-F5AEBA0F16D7}" sibTransId="{BE1BD985-1A2A-4F48-A533-080A729F6A3F}"/>
    <dgm:cxn modelId="{238F9D0C-1EDF-4FC0-8F72-7BE300A23ACA}" type="presOf" srcId="{67A29A53-87AE-4C50-BF63-2874BF951C1C}" destId="{7E3DADF3-B43D-4FAD-B5FD-C447642B3FD9}" srcOrd="0" destOrd="0" presId="urn:microsoft.com/office/officeart/2005/8/layout/radial4"/>
    <dgm:cxn modelId="{9FDD7DC7-062D-4098-825B-6152F228A8E9}" srcId="{D25E1CB1-84BE-4BA0-8B0C-951FF07654FE}" destId="{79CC1F95-BDD3-420D-B197-4DBB8D6F7F36}" srcOrd="0" destOrd="0" parTransId="{598F3556-06A7-4089-93D8-CE8474FB5315}" sibTransId="{16BC4B5A-D696-4C9A-B9E6-3CE3AA43C734}"/>
    <dgm:cxn modelId="{E70E2A40-5C0B-4477-9059-9FDC56CB26C5}" type="presOf" srcId="{79CC1F95-BDD3-420D-B197-4DBB8D6F7F36}" destId="{CC7F4605-B249-4D7D-A28C-591569FF58D2}" srcOrd="0" destOrd="0" presId="urn:microsoft.com/office/officeart/2005/8/layout/radial4"/>
    <dgm:cxn modelId="{D1C39B79-9EAE-4B65-BBDB-B6848C13CFD9}" type="presOf" srcId="{5EB04873-C080-4856-AC49-F0E06F8EBA9C}" destId="{030762D7-28F2-41CF-BC15-7B4CE1F5BA20}" srcOrd="0" destOrd="0" presId="urn:microsoft.com/office/officeart/2005/8/layout/radial4"/>
    <dgm:cxn modelId="{96191B79-0309-4E2D-B7D4-2BB8A200C7CE}" type="presOf" srcId="{03BFBE50-C836-4334-839B-6BF39C0E27C8}" destId="{44D5C569-4967-42DC-88F9-26FFDCE133B3}" srcOrd="0" destOrd="0" presId="urn:microsoft.com/office/officeart/2005/8/layout/radial4"/>
    <dgm:cxn modelId="{1B26CE4C-BDDB-40B6-A939-B70A6853C7C0}" type="presParOf" srcId="{7529935C-4FFE-4CFE-BAF7-5CF5E1726AA3}" destId="{CC7F4605-B249-4D7D-A28C-591569FF58D2}" srcOrd="0" destOrd="0" presId="urn:microsoft.com/office/officeart/2005/8/layout/radial4"/>
    <dgm:cxn modelId="{8ACEAE5D-B018-4D6D-AC58-EC24FD259C30}" type="presParOf" srcId="{7529935C-4FFE-4CFE-BAF7-5CF5E1726AA3}" destId="{3A73AFBD-6C0E-45DF-820A-281819C40718}" srcOrd="1" destOrd="0" presId="urn:microsoft.com/office/officeart/2005/8/layout/radial4"/>
    <dgm:cxn modelId="{B7E31967-77B9-4689-A9AA-564FC77FF929}" type="presParOf" srcId="{7529935C-4FFE-4CFE-BAF7-5CF5E1726AA3}" destId="{843AB6F1-A0B2-4A54-9428-D39C64CB20E2}" srcOrd="2" destOrd="0" presId="urn:microsoft.com/office/officeart/2005/8/layout/radial4"/>
    <dgm:cxn modelId="{EE708A8F-C98F-4A8C-A242-D1392C27E986}" type="presParOf" srcId="{7529935C-4FFE-4CFE-BAF7-5CF5E1726AA3}" destId="{030762D7-28F2-41CF-BC15-7B4CE1F5BA20}" srcOrd="3" destOrd="0" presId="urn:microsoft.com/office/officeart/2005/8/layout/radial4"/>
    <dgm:cxn modelId="{4BED9330-84F6-44FC-82B5-FFBB0F68B79C}" type="presParOf" srcId="{7529935C-4FFE-4CFE-BAF7-5CF5E1726AA3}" destId="{44D5C569-4967-42DC-88F9-26FFDCE133B3}" srcOrd="4" destOrd="0" presId="urn:microsoft.com/office/officeart/2005/8/layout/radial4"/>
    <dgm:cxn modelId="{D7B58120-BE22-4401-92EE-E9A459884B38}" type="presParOf" srcId="{7529935C-4FFE-4CFE-BAF7-5CF5E1726AA3}" destId="{D11496AE-6ED7-4728-8C2F-C3A90BE40B34}" srcOrd="5" destOrd="0" presId="urn:microsoft.com/office/officeart/2005/8/layout/radial4"/>
    <dgm:cxn modelId="{DE9A9CD0-A314-4430-9506-6D9CA07778BE}" type="presParOf" srcId="{7529935C-4FFE-4CFE-BAF7-5CF5E1726AA3}" destId="{7E3DADF3-B43D-4FAD-B5FD-C447642B3FD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3C910-F0DB-4DD2-AA9C-51C10655EDC7}">
      <dsp:nvSpPr>
        <dsp:cNvPr id="0" name=""/>
        <dsp:cNvSpPr/>
      </dsp:nvSpPr>
      <dsp:spPr>
        <a:xfrm rot="16200000">
          <a:off x="-593802" y="595538"/>
          <a:ext cx="2894587" cy="170350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0" tIns="0" rIns="100903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Бухгалтерский учёт</a:t>
          </a:r>
          <a:endParaRPr lang="lv-LV" sz="1600" kern="1200" dirty="0"/>
        </a:p>
      </dsp:txBody>
      <dsp:txXfrm rot="5400000">
        <a:off x="1737" y="578916"/>
        <a:ext cx="1703509" cy="1736753"/>
      </dsp:txXfrm>
    </dsp:sp>
    <dsp:sp modelId="{7EB840E0-F15A-410E-8C48-E0CA613F758B}">
      <dsp:nvSpPr>
        <dsp:cNvPr id="0" name=""/>
        <dsp:cNvSpPr/>
      </dsp:nvSpPr>
      <dsp:spPr>
        <a:xfrm rot="16200000">
          <a:off x="1237470" y="595538"/>
          <a:ext cx="2894587" cy="1703509"/>
        </a:xfrm>
        <a:prstGeom prst="flowChartManualOperation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1600" tIns="0" rIns="100903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Управленческий учёт</a:t>
          </a:r>
          <a:endParaRPr lang="lv-LV" sz="1600" kern="1200" dirty="0"/>
        </a:p>
      </dsp:txBody>
      <dsp:txXfrm rot="5400000">
        <a:off x="1833009" y="578916"/>
        <a:ext cx="1703509" cy="1736753"/>
      </dsp:txXfrm>
    </dsp:sp>
    <dsp:sp modelId="{582EF3D1-8254-4DC4-ABC0-2DCF04BC99EC}">
      <dsp:nvSpPr>
        <dsp:cNvPr id="0" name=""/>
        <dsp:cNvSpPr/>
      </dsp:nvSpPr>
      <dsp:spPr>
        <a:xfrm rot="16200000">
          <a:off x="3068742" y="595538"/>
          <a:ext cx="2894587" cy="1703509"/>
        </a:xfrm>
        <a:prstGeom prst="flowChartManualOperati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1600" tIns="0" rIns="100903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Забалансовый учёт</a:t>
          </a:r>
          <a:endParaRPr lang="lv-LV" sz="1600" kern="1200" dirty="0"/>
        </a:p>
      </dsp:txBody>
      <dsp:txXfrm rot="5400000">
        <a:off x="3664281" y="578916"/>
        <a:ext cx="1703509" cy="1736753"/>
      </dsp:txXfrm>
    </dsp:sp>
    <dsp:sp modelId="{86794E05-5024-4925-899D-43B3B59EB1C4}">
      <dsp:nvSpPr>
        <dsp:cNvPr id="0" name=""/>
        <dsp:cNvSpPr/>
      </dsp:nvSpPr>
      <dsp:spPr>
        <a:xfrm rot="16200000">
          <a:off x="4900015" y="595538"/>
          <a:ext cx="2894587" cy="1703509"/>
        </a:xfrm>
        <a:prstGeom prst="flowChartManualOperati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1600" tIns="0" rIns="100903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Другие …..</a:t>
          </a:r>
          <a:endParaRPr lang="lv-LV" sz="1600" kern="1200" dirty="0"/>
        </a:p>
      </dsp:txBody>
      <dsp:txXfrm rot="5400000">
        <a:off x="5495554" y="578916"/>
        <a:ext cx="1703509" cy="1736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3C910-F0DB-4DD2-AA9C-51C10655EDC7}">
      <dsp:nvSpPr>
        <dsp:cNvPr id="0" name=""/>
        <dsp:cNvSpPr/>
      </dsp:nvSpPr>
      <dsp:spPr>
        <a:xfrm rot="16200000">
          <a:off x="-187684" y="188177"/>
          <a:ext cx="1656184" cy="127982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0" tIns="0" rIns="104653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S1</a:t>
          </a:r>
          <a:endParaRPr lang="lv-LV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</a:t>
          </a:r>
          <a:r>
            <a:rPr lang="ru-RU" sz="1200" kern="1200" dirty="0" smtClean="0"/>
            <a:t>7110 </a:t>
          </a:r>
          <a:r>
            <a:rPr lang="en-US" sz="1200" kern="1200" dirty="0" smtClean="0"/>
            <a:t>K5310</a:t>
          </a:r>
          <a:endParaRPr lang="lv-LV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D5721 K5310</a:t>
          </a:r>
          <a:endParaRPr lang="lv-LV" sz="1200" kern="1200" dirty="0"/>
        </a:p>
      </dsp:txBody>
      <dsp:txXfrm rot="5400000">
        <a:off x="494" y="331236"/>
        <a:ext cx="1279829" cy="993710"/>
      </dsp:txXfrm>
    </dsp:sp>
    <dsp:sp modelId="{7EB840E0-F15A-410E-8C48-E0CA613F758B}">
      <dsp:nvSpPr>
        <dsp:cNvPr id="0" name=""/>
        <dsp:cNvSpPr/>
      </dsp:nvSpPr>
      <dsp:spPr>
        <a:xfrm rot="16200000">
          <a:off x="1188132" y="188177"/>
          <a:ext cx="1656184" cy="1279829"/>
        </a:xfrm>
        <a:prstGeom prst="flowChartManualOperation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1600" tIns="0" rIns="104653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S2</a:t>
          </a:r>
          <a:endParaRPr lang="lv-LV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D7777 K0000</a:t>
          </a:r>
          <a:endParaRPr lang="lv-LV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D8887 K0000</a:t>
          </a:r>
          <a:endParaRPr lang="lv-LV" sz="1200" kern="1200" dirty="0"/>
        </a:p>
      </dsp:txBody>
      <dsp:txXfrm rot="5400000">
        <a:off x="1376310" y="331236"/>
        <a:ext cx="1279829" cy="993710"/>
      </dsp:txXfrm>
    </dsp:sp>
    <dsp:sp modelId="{582EF3D1-8254-4DC4-ABC0-2DCF04BC99EC}">
      <dsp:nvSpPr>
        <dsp:cNvPr id="0" name=""/>
        <dsp:cNvSpPr/>
      </dsp:nvSpPr>
      <dsp:spPr>
        <a:xfrm rot="16200000">
          <a:off x="2563948" y="188177"/>
          <a:ext cx="1656184" cy="1279829"/>
        </a:xfrm>
        <a:prstGeom prst="flowChartManualOperati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1600" tIns="0" rIns="104653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S3</a:t>
          </a:r>
          <a:endParaRPr lang="lv-LV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 1111 K 5555</a:t>
          </a:r>
          <a:endParaRPr lang="lv-LV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 1122 K 5555</a:t>
          </a:r>
          <a:endParaRPr lang="lv-LV" sz="1200" kern="1200" dirty="0"/>
        </a:p>
      </dsp:txBody>
      <dsp:txXfrm rot="5400000">
        <a:off x="2752126" y="331236"/>
        <a:ext cx="1279829" cy="993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C6D79-B5CB-4C5B-979C-3F8B42144758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38B8F-A65F-495C-8CBE-FB541F89B53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796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D7B4C-5EFE-45AF-B716-B7CAD9ED5528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A3860-8260-4B8D-AB06-E830F0FDAA2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128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A3860-8260-4B8D-AB06-E830F0FDAA2D}" type="slidenum">
              <a:rPr lang="lv-LV" smtClean="0"/>
              <a:pPr/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831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B6EB-3F34-4AAF-AD00-34BB57F46594}" type="slidenum">
              <a:rPr lang="lv-LV" smtClean="0"/>
              <a:pPr/>
              <a:t>37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307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F12F-4DD2-4212-AE6A-3DDAF8669FB4}" type="datetimeFigureOut">
              <a:rPr lang="lv-LV" smtClean="0"/>
              <a:pPr/>
              <a:t>2012.09.02.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2736304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"/>
          <a:stretch/>
        </p:blipFill>
        <p:spPr bwMode="auto">
          <a:xfrm>
            <a:off x="282846" y="462251"/>
            <a:ext cx="8837490" cy="513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4533" y="692696"/>
            <a:ext cx="4752528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Обзор программного обеспечения </a:t>
            </a:r>
            <a:endParaRPr lang="en-US" dirty="0" smtClean="0"/>
          </a:p>
          <a:p>
            <a:r>
              <a:rPr lang="lv-LV" dirty="0" smtClean="0"/>
              <a:t>Grins</a:t>
            </a:r>
            <a:r>
              <a:rPr lang="ru-RU" dirty="0" smtClean="0"/>
              <a:t> </a:t>
            </a:r>
            <a:r>
              <a:rPr lang="lv-LV" dirty="0" smtClean="0"/>
              <a:t>Plus Finanses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9403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Несколько справочников у аналитики</a:t>
            </a:r>
            <a:endParaRPr lang="lv-LV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862831"/>
              </p:ext>
            </p:extLst>
          </p:nvPr>
        </p:nvGraphicFramePr>
        <p:xfrm>
          <a:off x="827584" y="1268760"/>
          <a:ext cx="792088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09320"/>
            <a:ext cx="30243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43046"/>
            <a:ext cx="3292407" cy="13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5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Меняем настройки счёта – на раз</a:t>
            </a:r>
            <a:endParaRPr lang="lv-LV" dirty="0"/>
          </a:p>
        </p:txBody>
      </p:sp>
      <p:pic>
        <p:nvPicPr>
          <p:cNvPr id="1026" name="Picture 2" descr="C:\Documents and Settings\Andris.LATINSOFT\Local Settings\Temporary Internet Files\Content.IE5\9KN3V2D1\MM900040961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84989"/>
            <a:ext cx="10572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ndris.LATINSOFT\Local Settings\Temporary Internet Files\Content.IE5\UUDGUUGY\MM900040963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39449"/>
            <a:ext cx="10572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ndris.LATINSOFT\Local Settings\Temporary Internet Files\Content.IE5\A2D58V33\MM900040964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11" y="1339448"/>
            <a:ext cx="10572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3424" y="2492896"/>
            <a:ext cx="888086" cy="432047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lv-LV" sz="1600" dirty="0" smtClean="0"/>
              <a:t>5310</a:t>
            </a:r>
            <a:endParaRPr lang="lv-LV" sz="1600" dirty="0"/>
          </a:p>
        </p:txBody>
      </p:sp>
      <p:sp>
        <p:nvSpPr>
          <p:cNvPr id="8" name="Oval 7"/>
          <p:cNvSpPr/>
          <p:nvPr/>
        </p:nvSpPr>
        <p:spPr>
          <a:xfrm>
            <a:off x="828433" y="3672335"/>
            <a:ext cx="1497017" cy="746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Номер документа</a:t>
            </a:r>
            <a:endParaRPr lang="lv-LV" sz="1200" dirty="0"/>
          </a:p>
        </p:txBody>
      </p:sp>
      <p:sp>
        <p:nvSpPr>
          <p:cNvPr id="9" name="Oval 8"/>
          <p:cNvSpPr/>
          <p:nvPr/>
        </p:nvSpPr>
        <p:spPr>
          <a:xfrm>
            <a:off x="941247" y="3132275"/>
            <a:ext cx="1261995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</a:t>
            </a:r>
            <a:endParaRPr lang="lv-LV" sz="1200" dirty="0"/>
          </a:p>
        </p:txBody>
      </p:sp>
      <p:cxnSp>
        <p:nvCxnSpPr>
          <p:cNvPr id="10" name="Curved Connector 9"/>
          <p:cNvCxnSpPr>
            <a:stCxn id="7" idx="2"/>
            <a:endCxn id="9" idx="7"/>
          </p:cNvCxnSpPr>
          <p:nvPr/>
        </p:nvCxnSpPr>
        <p:spPr>
          <a:xfrm rot="16200000" flipH="1">
            <a:off x="1544736" y="2737674"/>
            <a:ext cx="286422" cy="6609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7" idx="3"/>
            <a:endCxn id="8" idx="6"/>
          </p:cNvCxnSpPr>
          <p:nvPr/>
        </p:nvCxnSpPr>
        <p:spPr>
          <a:xfrm>
            <a:off x="1801510" y="2708920"/>
            <a:ext cx="523940" cy="1336886"/>
          </a:xfrm>
          <a:prstGeom prst="curvedConnector3">
            <a:avLst>
              <a:gd name="adj1" fmla="val 14363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228184" y="3000421"/>
            <a:ext cx="1295263" cy="499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Номер документа</a:t>
            </a:r>
            <a:endParaRPr lang="lv-LV" sz="1200" dirty="0"/>
          </a:p>
        </p:txBody>
      </p:sp>
      <p:sp>
        <p:nvSpPr>
          <p:cNvPr id="20" name="Oval 19"/>
          <p:cNvSpPr/>
          <p:nvPr/>
        </p:nvSpPr>
        <p:spPr>
          <a:xfrm>
            <a:off x="3130733" y="4365104"/>
            <a:ext cx="1261995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</a:t>
            </a:r>
            <a:endParaRPr lang="lv-LV" sz="1200" dirty="0"/>
          </a:p>
        </p:txBody>
      </p:sp>
      <p:cxnSp>
        <p:nvCxnSpPr>
          <p:cNvPr id="21" name="Curved Connector 20"/>
          <p:cNvCxnSpPr>
            <a:stCxn id="33" idx="2"/>
            <a:endCxn id="20" idx="7"/>
          </p:cNvCxnSpPr>
          <p:nvPr/>
        </p:nvCxnSpPr>
        <p:spPr>
          <a:xfrm rot="5400000">
            <a:off x="4027244" y="3052726"/>
            <a:ext cx="1572137" cy="12107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33" idx="3"/>
            <a:endCxn id="19" idx="6"/>
          </p:cNvCxnSpPr>
          <p:nvPr/>
        </p:nvCxnSpPr>
        <p:spPr>
          <a:xfrm>
            <a:off x="5862754" y="2656034"/>
            <a:ext cx="1660693" cy="594213"/>
          </a:xfrm>
          <a:prstGeom prst="curvedConnector3">
            <a:avLst>
              <a:gd name="adj1" fmla="val 11376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898728" y="3211365"/>
            <a:ext cx="1261995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</a:t>
            </a:r>
            <a:endParaRPr lang="lv-LV" sz="1200" dirty="0"/>
          </a:p>
        </p:txBody>
      </p:sp>
      <p:cxnSp>
        <p:nvCxnSpPr>
          <p:cNvPr id="26" name="Curved Connector 25"/>
          <p:cNvCxnSpPr>
            <a:stCxn id="32" idx="2"/>
            <a:endCxn id="25" idx="7"/>
          </p:cNvCxnSpPr>
          <p:nvPr/>
        </p:nvCxnSpPr>
        <p:spPr>
          <a:xfrm rot="16200000" flipH="1">
            <a:off x="3476583" y="2791129"/>
            <a:ext cx="365513" cy="6331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Content Placeholder 6"/>
          <p:cNvSpPr txBox="1">
            <a:spLocks/>
          </p:cNvSpPr>
          <p:nvPr/>
        </p:nvSpPr>
        <p:spPr>
          <a:xfrm>
            <a:off x="2898728" y="2492895"/>
            <a:ext cx="888086" cy="432047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600" smtClean="0"/>
              <a:t>5310</a:t>
            </a:r>
            <a:endParaRPr lang="lv-LV" sz="1600" dirty="0"/>
          </a:p>
        </p:txBody>
      </p:sp>
      <p:sp>
        <p:nvSpPr>
          <p:cNvPr id="33" name="Content Placeholder 6"/>
          <p:cNvSpPr txBox="1">
            <a:spLocks/>
          </p:cNvSpPr>
          <p:nvPr/>
        </p:nvSpPr>
        <p:spPr>
          <a:xfrm>
            <a:off x="4974668" y="2440010"/>
            <a:ext cx="888086" cy="432047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600" smtClean="0"/>
              <a:t>5310</a:t>
            </a:r>
            <a:endParaRPr lang="lv-LV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51425"/>
            <a:ext cx="36671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7596336" y="4221088"/>
            <a:ext cx="1218853" cy="5040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84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Защита счетов – корреспонденция и права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4" y="3762794"/>
            <a:ext cx="52006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576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6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Сальдо по счетам </a:t>
            </a:r>
            <a:endParaRPr lang="lv-LV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Рассчитывается автоматически при создании\изменении операции</a:t>
            </a:r>
          </a:p>
          <a:p>
            <a:r>
              <a:rPr lang="ru-RU" dirty="0" smtClean="0"/>
              <a:t>Расчёт сальдо по настройкам счёта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5" t="58523" b="11363"/>
          <a:stretch/>
        </p:blipFill>
        <p:spPr bwMode="auto">
          <a:xfrm>
            <a:off x="683568" y="3429000"/>
            <a:ext cx="5999017" cy="22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7" t="76654" b="13236"/>
          <a:stretch/>
        </p:blipFill>
        <p:spPr bwMode="auto">
          <a:xfrm>
            <a:off x="5220072" y="5555467"/>
            <a:ext cx="3473824" cy="73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3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Расчет сальдо по счету и объектам аналитического учета</a:t>
            </a:r>
            <a:endParaRPr lang="lv-LV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2530624" cy="485740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Конечное сальдо равно сумме начального сальдо (дебетовое минус кредитовое) плюс дебетовые обороты минус  кредитовые обороты.</a:t>
            </a:r>
          </a:p>
          <a:p>
            <a:r>
              <a:rPr lang="ru-RU" sz="1800" dirty="0" smtClean="0"/>
              <a:t>Положительное сальдо записывается по дебету, отрицательное - по кредиту.</a:t>
            </a:r>
            <a:endParaRPr lang="lv-LV" sz="1800" dirty="0"/>
          </a:p>
        </p:txBody>
      </p:sp>
      <p:sp>
        <p:nvSpPr>
          <p:cNvPr id="4" name="Down Arrow Callout 3"/>
          <p:cNvSpPr/>
          <p:nvPr/>
        </p:nvSpPr>
        <p:spPr>
          <a:xfrm>
            <a:off x="5496297" y="3068960"/>
            <a:ext cx="914400" cy="9144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Сумми-рование</a:t>
            </a:r>
            <a:endParaRPr lang="lv-LV" sz="1400" dirty="0"/>
          </a:p>
        </p:txBody>
      </p:sp>
      <p:sp>
        <p:nvSpPr>
          <p:cNvPr id="6" name="Flowchart: Decision 5"/>
          <p:cNvSpPr/>
          <p:nvPr/>
        </p:nvSpPr>
        <p:spPr>
          <a:xfrm>
            <a:off x="4934321" y="4005064"/>
            <a:ext cx="2060799" cy="612648"/>
          </a:xfrm>
          <a:prstGeom prst="flowChartDecis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Результат ∑</a:t>
            </a:r>
            <a:endParaRPr lang="lv-LV" sz="1400" dirty="0"/>
          </a:p>
        </p:txBody>
      </p:sp>
      <p:sp>
        <p:nvSpPr>
          <p:cNvPr id="8" name="Flowchart: Stored Data 7"/>
          <p:cNvSpPr/>
          <p:nvPr/>
        </p:nvSpPr>
        <p:spPr>
          <a:xfrm>
            <a:off x="4260726" y="1340768"/>
            <a:ext cx="1512168" cy="612648"/>
          </a:xfrm>
          <a:prstGeom prst="flowChartOnlineStorag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Сальдо дебетовое</a:t>
            </a:r>
            <a:endParaRPr lang="lv-LV" sz="1400" dirty="0"/>
          </a:p>
        </p:txBody>
      </p:sp>
      <p:sp>
        <p:nvSpPr>
          <p:cNvPr id="9" name="Flowchart: Stored Data 8"/>
          <p:cNvSpPr/>
          <p:nvPr/>
        </p:nvSpPr>
        <p:spPr>
          <a:xfrm>
            <a:off x="6207993" y="1340768"/>
            <a:ext cx="1656184" cy="612648"/>
          </a:xfrm>
          <a:prstGeom prst="flowChartOnlineStorag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Сальдо кредитовое</a:t>
            </a:r>
            <a:endParaRPr lang="lv-LV" sz="1400" dirty="0"/>
          </a:p>
        </p:txBody>
      </p:sp>
      <p:sp>
        <p:nvSpPr>
          <p:cNvPr id="10" name="Rectangle 9"/>
          <p:cNvSpPr/>
          <p:nvPr/>
        </p:nvSpPr>
        <p:spPr>
          <a:xfrm>
            <a:off x="4499992" y="908720"/>
            <a:ext cx="309634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Начальное сальдо</a:t>
            </a:r>
            <a:endParaRPr lang="lv-LV" sz="1400" dirty="0"/>
          </a:p>
        </p:txBody>
      </p:sp>
      <p:cxnSp>
        <p:nvCxnSpPr>
          <p:cNvPr id="13" name="Straight Arrow Connector 12"/>
          <p:cNvCxnSpPr>
            <a:stCxn id="8" idx="2"/>
            <a:endCxn id="4" idx="0"/>
          </p:cNvCxnSpPr>
          <p:nvPr/>
        </p:nvCxnSpPr>
        <p:spPr>
          <a:xfrm>
            <a:off x="5016810" y="1953416"/>
            <a:ext cx="936687" cy="111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4" idx="0"/>
          </p:cNvCxnSpPr>
          <p:nvPr/>
        </p:nvCxnSpPr>
        <p:spPr>
          <a:xfrm flipH="1">
            <a:off x="5953497" y="1953416"/>
            <a:ext cx="1082588" cy="111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us 16"/>
          <p:cNvSpPr/>
          <p:nvPr/>
        </p:nvSpPr>
        <p:spPr>
          <a:xfrm>
            <a:off x="5475337" y="2252489"/>
            <a:ext cx="288032" cy="288032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Minus 17"/>
          <p:cNvSpPr/>
          <p:nvPr/>
        </p:nvSpPr>
        <p:spPr>
          <a:xfrm>
            <a:off x="6300192" y="2276872"/>
            <a:ext cx="288032" cy="216024"/>
          </a:xfrm>
          <a:prstGeom prst="mathMinus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Rectangle 18"/>
          <p:cNvSpPr/>
          <p:nvPr/>
        </p:nvSpPr>
        <p:spPr>
          <a:xfrm>
            <a:off x="3203848" y="3068960"/>
            <a:ext cx="1296144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Дебетовый оборот</a:t>
            </a:r>
            <a:endParaRPr lang="lv-LV" sz="1400" dirty="0"/>
          </a:p>
        </p:txBody>
      </p:sp>
      <p:sp>
        <p:nvSpPr>
          <p:cNvPr id="20" name="Rectangle 19"/>
          <p:cNvSpPr/>
          <p:nvPr/>
        </p:nvSpPr>
        <p:spPr>
          <a:xfrm>
            <a:off x="7492702" y="3068960"/>
            <a:ext cx="1403648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Кредитовый оборот</a:t>
            </a:r>
            <a:endParaRPr lang="lv-LV" sz="1400" dirty="0"/>
          </a:p>
        </p:txBody>
      </p:sp>
      <p:cxnSp>
        <p:nvCxnSpPr>
          <p:cNvPr id="22" name="Straight Arrow Connector 21"/>
          <p:cNvCxnSpPr>
            <a:stCxn id="19" idx="3"/>
            <a:endCxn id="4" idx="1"/>
          </p:cNvCxnSpPr>
          <p:nvPr/>
        </p:nvCxnSpPr>
        <p:spPr>
          <a:xfrm>
            <a:off x="4499992" y="3356992"/>
            <a:ext cx="996305" cy="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1"/>
            <a:endCxn id="4" idx="3"/>
          </p:cNvCxnSpPr>
          <p:nvPr/>
        </p:nvCxnSpPr>
        <p:spPr>
          <a:xfrm flipH="1">
            <a:off x="6410697" y="3356992"/>
            <a:ext cx="1082005" cy="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us 26"/>
          <p:cNvSpPr/>
          <p:nvPr/>
        </p:nvSpPr>
        <p:spPr>
          <a:xfrm>
            <a:off x="4820791" y="3068960"/>
            <a:ext cx="288032" cy="288032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Minus 27"/>
          <p:cNvSpPr/>
          <p:nvPr/>
        </p:nvSpPr>
        <p:spPr>
          <a:xfrm>
            <a:off x="6823298" y="3140968"/>
            <a:ext cx="288032" cy="216024"/>
          </a:xfrm>
          <a:prstGeom prst="mathMinus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Flowchart: Stored Data 29"/>
          <p:cNvSpPr/>
          <p:nvPr/>
        </p:nvSpPr>
        <p:spPr>
          <a:xfrm>
            <a:off x="3491880" y="5048600"/>
            <a:ext cx="1512168" cy="612648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Сальдо дебетовое</a:t>
            </a:r>
            <a:endParaRPr lang="lv-LV" sz="1400" dirty="0"/>
          </a:p>
        </p:txBody>
      </p:sp>
      <p:sp>
        <p:nvSpPr>
          <p:cNvPr id="31" name="Flowchart: Stored Data 30"/>
          <p:cNvSpPr/>
          <p:nvPr/>
        </p:nvSpPr>
        <p:spPr>
          <a:xfrm>
            <a:off x="6749008" y="5048600"/>
            <a:ext cx="1656184" cy="612648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Сальдо кредитовое</a:t>
            </a:r>
            <a:endParaRPr lang="lv-LV" sz="1400" dirty="0"/>
          </a:p>
        </p:txBody>
      </p:sp>
      <p:sp>
        <p:nvSpPr>
          <p:cNvPr id="32" name="Rectangle 31"/>
          <p:cNvSpPr/>
          <p:nvPr/>
        </p:nvSpPr>
        <p:spPr>
          <a:xfrm>
            <a:off x="4404742" y="5781328"/>
            <a:ext cx="3096344" cy="3119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Конечное сальдо</a:t>
            </a:r>
            <a:endParaRPr lang="lv-LV" sz="1400" dirty="0"/>
          </a:p>
        </p:txBody>
      </p:sp>
      <p:sp>
        <p:nvSpPr>
          <p:cNvPr id="33" name="Bent Arrow 32"/>
          <p:cNvSpPr/>
          <p:nvPr/>
        </p:nvSpPr>
        <p:spPr>
          <a:xfrm rot="5400000">
            <a:off x="7113998" y="4458832"/>
            <a:ext cx="748655" cy="360037"/>
          </a:xfrm>
          <a:prstGeom prst="bentArrow">
            <a:avLst>
              <a:gd name="adj1" fmla="val 25000"/>
              <a:gd name="adj2" fmla="val 2572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8264" y="4149080"/>
            <a:ext cx="1368152" cy="28803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Отрицательный</a:t>
            </a:r>
            <a:endParaRPr lang="lv-LV" sz="1200" dirty="0"/>
          </a:p>
        </p:txBody>
      </p:sp>
      <p:sp>
        <p:nvSpPr>
          <p:cNvPr id="35" name="Bent Arrow 34"/>
          <p:cNvSpPr/>
          <p:nvPr/>
        </p:nvSpPr>
        <p:spPr>
          <a:xfrm rot="5400000" flipV="1">
            <a:off x="3961645" y="4474828"/>
            <a:ext cx="739130" cy="337565"/>
          </a:xfrm>
          <a:prstGeom prst="bentArrow">
            <a:avLst>
              <a:gd name="adj1" fmla="val 25000"/>
              <a:gd name="adj2" fmla="val 2572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95464" y="4168130"/>
            <a:ext cx="1368152" cy="28803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Положительный</a:t>
            </a:r>
            <a:endParaRPr lang="lv-LV" sz="1200" dirty="0"/>
          </a:p>
        </p:txBody>
      </p:sp>
      <p:sp>
        <p:nvSpPr>
          <p:cNvPr id="39" name="Rectangle 38"/>
          <p:cNvSpPr/>
          <p:nvPr/>
        </p:nvSpPr>
        <p:spPr>
          <a:xfrm>
            <a:off x="4351784" y="4533503"/>
            <a:ext cx="22021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∑</a:t>
            </a:r>
            <a:endParaRPr lang="lv-LV" sz="16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14109" y="4485878"/>
            <a:ext cx="386283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-∑</a:t>
            </a:r>
            <a:endParaRPr lang="lv-LV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операций. Описание</a:t>
            </a:r>
            <a:endParaRPr lang="lv-LV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854417" y="1556792"/>
            <a:ext cx="489654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Операция</a:t>
            </a:r>
            <a:endParaRPr lang="lv-LV" dirty="0"/>
          </a:p>
        </p:txBody>
      </p:sp>
      <p:sp>
        <p:nvSpPr>
          <p:cNvPr id="5" name="Rectangular Callout 4"/>
          <p:cNvSpPr/>
          <p:nvPr/>
        </p:nvSpPr>
        <p:spPr>
          <a:xfrm>
            <a:off x="827584" y="3861048"/>
            <a:ext cx="3384376" cy="648072"/>
          </a:xfrm>
          <a:prstGeom prst="wedgeRectCallout">
            <a:avLst>
              <a:gd name="adj1" fmla="val 31591"/>
              <a:gd name="adj2" fmla="val -2691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ручного ввода</a:t>
            </a:r>
            <a:endParaRPr lang="lv-LV" dirty="0"/>
          </a:p>
        </p:txBody>
      </p:sp>
      <p:sp>
        <p:nvSpPr>
          <p:cNvPr id="6" name="Rectangular Callout 5"/>
          <p:cNvSpPr/>
          <p:nvPr/>
        </p:nvSpPr>
        <p:spPr>
          <a:xfrm>
            <a:off x="4499992" y="3861048"/>
            <a:ext cx="3384376" cy="648072"/>
          </a:xfrm>
          <a:prstGeom prst="wedgeRectCallout">
            <a:avLst>
              <a:gd name="adj1" fmla="val -40189"/>
              <a:gd name="adj2" fmla="val -26180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Автоматические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65313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Проводки формируются по формулам на основе переменных либо полностью вручную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4807060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Проводки формируются автоматически на основе определённой схемы из оперативных  документов, например выписка документа счёт-фактуры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78147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13971" r="16364" b="41220"/>
          <a:stretch/>
        </p:blipFill>
        <p:spPr bwMode="auto">
          <a:xfrm>
            <a:off x="395535" y="2275386"/>
            <a:ext cx="7952509" cy="327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/>
              <a:t>Ручные операции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описания операций, вводимых вручную, используются поля, определённые в программе, и дополнительно объявленные переменные, например, аналитика организации, счёт затрат, вид дохода и т.д.</a:t>
            </a:r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477088" y="2723238"/>
            <a:ext cx="7695311" cy="792088"/>
          </a:xfrm>
          <a:prstGeom prst="rect">
            <a:avLst/>
          </a:prstGeom>
          <a:noFill/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503982" y="3632447"/>
            <a:ext cx="7668417" cy="1920841"/>
          </a:xfrm>
          <a:prstGeom prst="rect">
            <a:avLst/>
          </a:prstGeom>
          <a:noFill/>
          <a:ln w="444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6588223" y="393054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Переменные</a:t>
            </a: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24481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Поля операции</a:t>
            </a:r>
            <a:endParaRPr lang="lv-LV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2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Переменные для ручного ввода </a:t>
            </a:r>
            <a:endParaRPr lang="lv-LV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763688" y="1556792"/>
            <a:ext cx="489654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Переменные могут содержать </a:t>
            </a:r>
            <a:endParaRPr lang="lv-LV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827584" y="3861048"/>
            <a:ext cx="2160240" cy="648072"/>
          </a:xfrm>
          <a:prstGeom prst="wedgeRectCallout">
            <a:avLst>
              <a:gd name="adj1" fmla="val 15165"/>
              <a:gd name="adj2" fmla="val -2691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Значение введено вручную</a:t>
            </a:r>
            <a:endParaRPr lang="lv-LV" dirty="0"/>
          </a:p>
        </p:txBody>
      </p:sp>
      <p:sp>
        <p:nvSpPr>
          <p:cNvPr id="6" name="Rectangular Callout 5"/>
          <p:cNvSpPr/>
          <p:nvPr/>
        </p:nvSpPr>
        <p:spPr>
          <a:xfrm>
            <a:off x="5580112" y="3861048"/>
            <a:ext cx="2520280" cy="648072"/>
          </a:xfrm>
          <a:prstGeom prst="wedgeRectCallout">
            <a:avLst>
              <a:gd name="adj1" fmla="val -40189"/>
              <a:gd name="adj2" fmla="val -26180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Значения выбираются из классификатора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65313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Значение переменной заполняется вручную, например счёт затрат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480706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Значение выбирается из присвоенного классификатора (списка, представления)</a:t>
            </a:r>
            <a:endParaRPr lang="lv-LV" dirty="0"/>
          </a:p>
        </p:txBody>
      </p:sp>
      <p:sp>
        <p:nvSpPr>
          <p:cNvPr id="9" name="Rectangular Callout 8"/>
          <p:cNvSpPr/>
          <p:nvPr/>
        </p:nvSpPr>
        <p:spPr>
          <a:xfrm>
            <a:off x="3203848" y="3862054"/>
            <a:ext cx="1692188" cy="1151122"/>
          </a:xfrm>
          <a:prstGeom prst="wedgeRectCallout">
            <a:avLst>
              <a:gd name="adj1" fmla="val -1477"/>
              <a:gd name="adj2" fmla="val -1716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Значения выбираются из </a:t>
            </a:r>
            <a:r>
              <a:rPr lang="ru-RU" dirty="0" smtClean="0"/>
              <a:t>статичного списка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3046022" y="5130226"/>
            <a:ext cx="200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Выбор определённых значений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3006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Автоматические операции</a:t>
            </a:r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492896"/>
            <a:ext cx="78962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34076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описания операций, формируемых  автоматически, используются значения, определённые в представлении (списке). Операции формируются автоматически при создании\изменении документа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630640" y="3694577"/>
            <a:ext cx="7239000" cy="396044"/>
          </a:xfrm>
          <a:prstGeom prst="rect">
            <a:avLst/>
          </a:prstGeom>
          <a:noFill/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412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Сформированная операция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36"/>
            <a:ext cx="7421605" cy="42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8257" y="46074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Аналитики, суммы</a:t>
            </a: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3" y="3553653"/>
            <a:ext cx="292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Основная часть проводки</a:t>
            </a:r>
            <a:endParaRPr lang="lv-LV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528" y="2636911"/>
            <a:ext cx="8072952" cy="1951321"/>
          </a:xfrm>
          <a:prstGeom prst="rect">
            <a:avLst/>
          </a:prstGeom>
          <a:noFill/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/>
          <p:cNvSpPr/>
          <p:nvPr/>
        </p:nvSpPr>
        <p:spPr>
          <a:xfrm>
            <a:off x="522528" y="4588233"/>
            <a:ext cx="8072952" cy="1629900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790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 программы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664295"/>
          </a:xfrm>
        </p:spPr>
        <p:txBody>
          <a:bodyPr/>
          <a:lstStyle/>
          <a:p>
            <a:r>
              <a:rPr lang="ru-RU" dirty="0" smtClean="0"/>
              <a:t>Неограниченное количество систем учёта</a:t>
            </a:r>
          </a:p>
          <a:p>
            <a:r>
              <a:rPr lang="ru-RU" dirty="0" smtClean="0"/>
              <a:t>Неограниченное количество видов аналитического учёта по счетам</a:t>
            </a:r>
          </a:p>
          <a:p>
            <a:r>
              <a:rPr lang="ru-RU" dirty="0" smtClean="0"/>
              <a:t>Группировка проводок по операциям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49478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и виды документов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395535" y="1412776"/>
            <a:ext cx="27363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Определяется название документов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Привязка вида документа к алгоритму  программы (разработанной форме)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Возможность привязать вид документа к коду документа  для электронного декларирования</a:t>
            </a:r>
          </a:p>
          <a:p>
            <a:pPr marL="285750" indent="-285750">
              <a:buFont typeface="Arial" pitchFamily="34" charset="0"/>
              <a:buChar char="•"/>
            </a:pP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t="19314" r="41136" b="38234"/>
          <a:stretch/>
        </p:blipFill>
        <p:spPr bwMode="auto">
          <a:xfrm>
            <a:off x="3181251" y="1426640"/>
            <a:ext cx="5279181" cy="405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19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Быстрый переход</a:t>
            </a:r>
            <a:endParaRPr lang="lv-LV" dirty="0"/>
          </a:p>
        </p:txBody>
      </p:sp>
      <p:pic>
        <p:nvPicPr>
          <p:cNvPr id="4" name="Picture 2" descr="C:\Documents and Settings\Andris.LATINSOFT\My Documents\Downloads\MC9004398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42" y="175895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99" y="3343130"/>
            <a:ext cx="1737146" cy="194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ent Arrow 4"/>
          <p:cNvSpPr/>
          <p:nvPr/>
        </p:nvSpPr>
        <p:spPr>
          <a:xfrm rot="5400000">
            <a:off x="4035024" y="1034246"/>
            <a:ext cx="1296144" cy="31683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16200000">
            <a:off x="2671947" y="2729712"/>
            <a:ext cx="1296144" cy="31683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1412776"/>
            <a:ext cx="489654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Переход из документа в операцию</a:t>
            </a:r>
            <a:endParaRPr lang="lv-LV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66873" y="5309417"/>
            <a:ext cx="46085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Переход из операции в документ</a:t>
            </a:r>
            <a:endParaRPr lang="lv-LV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43469" y="3081828"/>
            <a:ext cx="13085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Алгоритм</a:t>
            </a:r>
            <a:endParaRPr lang="lv-LV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04" y="3173925"/>
            <a:ext cx="1289099" cy="10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9362" y="5692440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Назначенный алгоритм к виду документа определяет связанную с документом форму в программе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03933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1" t="13462" r="28808" b="43470"/>
          <a:stretch/>
        </p:blipFill>
        <p:spPr bwMode="auto">
          <a:xfrm>
            <a:off x="395536" y="1268760"/>
            <a:ext cx="7488832" cy="38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Документ. Счёт-фактура. Список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157192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Возможность распечатки нескольких </a:t>
            </a:r>
            <a:r>
              <a:rPr lang="ru-RU" dirty="0"/>
              <a:t>видов печатных </a:t>
            </a:r>
            <a:r>
              <a:rPr lang="ru-RU" dirty="0" smtClean="0"/>
              <a:t>форм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Экспорт </a:t>
            </a:r>
            <a:r>
              <a:rPr lang="ru-RU" dirty="0" smtClean="0"/>
              <a:t> документа в файл типа </a:t>
            </a:r>
            <a:r>
              <a:rPr lang="lv-LV" dirty="0" smtClean="0"/>
              <a:t>PDF</a:t>
            </a:r>
            <a:endParaRPr lang="lv-LV" dirty="0"/>
          </a:p>
          <a:p>
            <a:endParaRPr lang="ru-RU" dirty="0" smtClean="0"/>
          </a:p>
          <a:p>
            <a:pPr marL="285750" indent="-285750" algn="ctr">
              <a:buFont typeface="Arial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3914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Счёт-фактура. Экранная форма</a:t>
            </a: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t="14209" r="27654" b="14747"/>
          <a:stretch/>
        </p:blipFill>
        <p:spPr bwMode="auto">
          <a:xfrm>
            <a:off x="2843808" y="1556792"/>
            <a:ext cx="5761452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660232" y="1556792"/>
            <a:ext cx="1584176" cy="432048"/>
          </a:xfrm>
          <a:prstGeom prst="wedgeRoundRectCallout">
            <a:avLst>
              <a:gd name="adj1" fmla="val -44774"/>
              <a:gd name="adj2" fmla="val -287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Кредит-счёт</a:t>
            </a:r>
            <a:endParaRPr lang="lv-LV" dirty="0"/>
          </a:p>
        </p:txBody>
      </p:sp>
      <p:sp>
        <p:nvSpPr>
          <p:cNvPr id="5" name="Rectangular Callout 4"/>
          <p:cNvSpPr/>
          <p:nvPr/>
        </p:nvSpPr>
        <p:spPr>
          <a:xfrm>
            <a:off x="4177215" y="5085184"/>
            <a:ext cx="1512168" cy="468051"/>
          </a:xfrm>
          <a:prstGeom prst="wedgeRectCallout">
            <a:avLst>
              <a:gd name="adj1" fmla="val 16429"/>
              <a:gd name="adj2" fmla="val -4806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Переход в операцию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395535" y="1412776"/>
            <a:ext cx="24482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Возможность выписать счет и кредит-счёт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Возможность выписать счёт-фактуру  для транспортных услуг (дополнительные реквизиты)</a:t>
            </a:r>
            <a:endParaRPr lang="lv-LV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Переход в сформированную операцию</a:t>
            </a:r>
          </a:p>
        </p:txBody>
      </p:sp>
    </p:spTree>
    <p:extLst>
      <p:ext uri="{BB962C8B-B14F-4D97-AF65-F5344CB8AC3E}">
        <p14:creationId xmlns:p14="http://schemas.microsoft.com/office/powerpoint/2010/main" val="1604401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Счёт-фактура. Печатная форма</a:t>
            </a:r>
            <a:endParaRPr lang="lv-L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1" t="13619" r="22692" b="13269"/>
          <a:stretch/>
        </p:blipFill>
        <p:spPr bwMode="auto">
          <a:xfrm>
            <a:off x="1403648" y="1628800"/>
            <a:ext cx="6192688" cy="484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58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счёт-фактур по договорам</a:t>
            </a:r>
            <a:endParaRPr lang="lv-L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9" t="19423" b="15385"/>
          <a:stretch/>
        </p:blipFill>
        <p:spPr bwMode="auto">
          <a:xfrm>
            <a:off x="467544" y="1426604"/>
            <a:ext cx="5760640" cy="41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4077072"/>
            <a:ext cx="4824536" cy="216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2" r="79773" b="50000"/>
          <a:stretch/>
        </p:blipFill>
        <p:spPr bwMode="auto">
          <a:xfrm>
            <a:off x="6229609" y="1556792"/>
            <a:ext cx="2466109" cy="22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682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Документ. Платёжное поручение. </a:t>
            </a:r>
            <a:r>
              <a:rPr lang="ru-RU" dirty="0"/>
              <a:t>Список</a:t>
            </a:r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13844" r="21249" b="26326"/>
          <a:stretch/>
        </p:blipFill>
        <p:spPr bwMode="auto">
          <a:xfrm>
            <a:off x="2510662" y="1412776"/>
            <a:ext cx="6413691" cy="419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5" y="1412776"/>
            <a:ext cx="18722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Просмотр содержимого, не заходя в документ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Возможность экспорта  в банки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Контроль экспортиро-ванных документов</a:t>
            </a:r>
          </a:p>
          <a:p>
            <a:pPr marL="285750" indent="-285750">
              <a:buFont typeface="Arial" pitchFamily="34" charset="0"/>
              <a:buChar char="•"/>
            </a:pPr>
            <a:endParaRPr lang="lv-LV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4" t="47985" r="14659" b="38235"/>
          <a:stretch/>
        </p:blipFill>
        <p:spPr bwMode="auto">
          <a:xfrm>
            <a:off x="6801346" y="4005063"/>
            <a:ext cx="2119746" cy="100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9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8" y="198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Документ. Платёжное поручение. Экранная форма</a:t>
            </a:r>
            <a:endParaRPr lang="lv-L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840760" cy="51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2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Оплата кредиторам</a:t>
            </a:r>
            <a:endParaRPr lang="lv-L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t="6924" r="1231" b="6250"/>
          <a:stretch/>
        </p:blipFill>
        <p:spPr bwMode="auto">
          <a:xfrm>
            <a:off x="2483767" y="1335579"/>
            <a:ext cx="6215735" cy="403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5" y="1412776"/>
            <a:ext cx="18722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Возможность формировать документы «</a:t>
            </a:r>
            <a:r>
              <a:rPr lang="ru-RU" i="1" dirty="0" smtClean="0"/>
              <a:t>Платёжное поручение»</a:t>
            </a:r>
            <a:r>
              <a:rPr lang="ru-RU" dirty="0" smtClean="0"/>
              <a:t>, исходя из остатков\долгов кредиторам в зависимости от наличия денежных средств на счетах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14310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Документ. Кассовый ордер</a:t>
            </a:r>
            <a:endParaRPr lang="lv-LV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408712" cy="532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90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учёта</a:t>
            </a:r>
            <a:endParaRPr lang="lv-LV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101668" y="1816225"/>
            <a:ext cx="489654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Финансовый учёт</a:t>
            </a:r>
            <a:endParaRPr lang="lv-LV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66478156"/>
              </p:ext>
            </p:extLst>
          </p:nvPr>
        </p:nvGraphicFramePr>
        <p:xfrm>
          <a:off x="899592" y="3054693"/>
          <a:ext cx="7200800" cy="289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Brace 6"/>
          <p:cNvSpPr/>
          <p:nvPr/>
        </p:nvSpPr>
        <p:spPr>
          <a:xfrm rot="16200000">
            <a:off x="4427983" y="-977756"/>
            <a:ext cx="360041" cy="7704856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7845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Документ. Авансовый отчёт</a:t>
            </a:r>
            <a:endParaRPr lang="lv-LV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5771" r="13637" b="18263"/>
          <a:stretch/>
        </p:blipFill>
        <p:spPr bwMode="auto">
          <a:xfrm>
            <a:off x="683568" y="1196751"/>
            <a:ext cx="7759015" cy="523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03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Отчёты по бухгалтерским счетам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04" y="1266329"/>
            <a:ext cx="3466324" cy="46829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514386" y="1416581"/>
            <a:ext cx="26367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ОСТАТОК </a:t>
            </a:r>
          </a:p>
          <a:p>
            <a:pPr algn="ctr"/>
            <a:r>
              <a:rPr lang="ru-RU" dirty="0" smtClean="0"/>
              <a:t>На начало</a:t>
            </a:r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514386" y="2144725"/>
            <a:ext cx="1305154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ОБОРОТ</a:t>
            </a:r>
          </a:p>
          <a:p>
            <a:pPr algn="ctr"/>
            <a:r>
              <a:rPr lang="ru-RU" dirty="0" smtClean="0"/>
              <a:t>По дебету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1922041" y="2144725"/>
            <a:ext cx="1241035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ОБОРОТ</a:t>
            </a:r>
          </a:p>
          <a:p>
            <a:pPr algn="ctr"/>
            <a:r>
              <a:rPr lang="ru-RU" dirty="0" smtClean="0"/>
              <a:t>По кредиту</a:t>
            </a:r>
            <a:endParaRPr lang="lv-LV" dirty="0"/>
          </a:p>
        </p:txBody>
      </p:sp>
      <p:sp>
        <p:nvSpPr>
          <p:cNvPr id="8" name="Rectangle 7"/>
          <p:cNvSpPr/>
          <p:nvPr/>
        </p:nvSpPr>
        <p:spPr>
          <a:xfrm>
            <a:off x="548562" y="3432805"/>
            <a:ext cx="261451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ОСТАТОК </a:t>
            </a:r>
          </a:p>
          <a:p>
            <a:pPr algn="ctr"/>
            <a:r>
              <a:rPr lang="ru-RU" dirty="0" smtClean="0"/>
              <a:t>конец</a:t>
            </a:r>
            <a:endParaRPr lang="lv-LV" dirty="0"/>
          </a:p>
        </p:txBody>
      </p:sp>
      <p:sp>
        <p:nvSpPr>
          <p:cNvPr id="9" name="Right Arrow Callout 8"/>
          <p:cNvSpPr/>
          <p:nvPr/>
        </p:nvSpPr>
        <p:spPr>
          <a:xfrm rot="5400000">
            <a:off x="1729244" y="2897522"/>
            <a:ext cx="207024" cy="2636740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al 9"/>
          <p:cNvSpPr/>
          <p:nvPr/>
        </p:nvSpPr>
        <p:spPr>
          <a:xfrm>
            <a:off x="472049" y="4391412"/>
            <a:ext cx="2767540" cy="9284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Отчёт</a:t>
            </a:r>
            <a:endParaRPr lang="lv-LV" sz="3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3" t="27128" r="4626" b="10589"/>
          <a:stretch/>
        </p:blipFill>
        <p:spPr bwMode="auto">
          <a:xfrm>
            <a:off x="4283968" y="1273869"/>
            <a:ext cx="4104456" cy="49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6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Отчёт по сальдо</a:t>
            </a:r>
            <a:endParaRPr lang="lv-LV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1052736"/>
            <a:ext cx="1600951" cy="1835423"/>
            <a:chOff x="539552" y="1052736"/>
            <a:chExt cx="1600951" cy="183542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052736"/>
              <a:ext cx="1584176" cy="1455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56327" y="2518827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Вызов отчёта</a:t>
              </a:r>
              <a:endParaRPr lang="lv-LV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327" y="2888159"/>
            <a:ext cx="4929556" cy="2512349"/>
            <a:chOff x="1946700" y="2852936"/>
            <a:chExt cx="4929556" cy="25123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852936"/>
              <a:ext cx="4896544" cy="2143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946700" y="4995953"/>
              <a:ext cx="488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Просмотр данных отчёта</a:t>
              </a:r>
              <a:endParaRPr lang="lv-LV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22" y="2132856"/>
            <a:ext cx="2702360" cy="420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Bent Arrow 10"/>
          <p:cNvSpPr/>
          <p:nvPr/>
        </p:nvSpPr>
        <p:spPr>
          <a:xfrm rot="5400000">
            <a:off x="2245670" y="1569941"/>
            <a:ext cx="1187351" cy="1449083"/>
          </a:xfrm>
          <a:prstGeom prst="bentArrow">
            <a:avLst>
              <a:gd name="adj1" fmla="val 25000"/>
              <a:gd name="adj2" fmla="val 2579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 flipH="1">
            <a:off x="4901617" y="5031177"/>
            <a:ext cx="936105" cy="11341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1633" y="1540633"/>
            <a:ext cx="483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вызове формируется экранная форма с данными отчёта</a:t>
            </a:r>
            <a:endParaRPr lang="lv-LV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256" y="5538220"/>
            <a:ext cx="483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сформированным данным можно сформировать разного вида отчётные формы</a:t>
            </a:r>
            <a:endParaRPr lang="lv-LV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Отчёт. Печатная форма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6" t="17537" r="13231" b="15577"/>
          <a:stretch/>
        </p:blipFill>
        <p:spPr bwMode="auto">
          <a:xfrm>
            <a:off x="1043608" y="1607131"/>
            <a:ext cx="7056784" cy="463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976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Отчёт. Экранная форма</a:t>
            </a:r>
            <a:endParaRPr lang="lv-L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12127" r="23500" b="14423"/>
          <a:stretch/>
        </p:blipFill>
        <p:spPr bwMode="auto">
          <a:xfrm>
            <a:off x="2195736" y="1268760"/>
            <a:ext cx="6768752" cy="4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303173"/>
            <a:ext cx="20882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Возможность просмотра проводок по оборотам и переход </a:t>
            </a:r>
            <a:r>
              <a:rPr lang="ru-RU" dirty="0"/>
              <a:t>в </a:t>
            </a:r>
            <a:r>
              <a:rPr lang="ru-RU" dirty="0" smtClean="0"/>
              <a:t>операцию</a:t>
            </a:r>
          </a:p>
          <a:p>
            <a:pPr marL="342900" indent="-342900">
              <a:buFont typeface="Arial" pitchFamily="34" charset="0"/>
              <a:buChar char="•"/>
            </a:pPr>
            <a:endParaRPr lang="lv-LV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 Работа с отчётом как со стандартным списком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97317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Добавление нового отчёта</a:t>
            </a:r>
            <a:endParaRPr lang="lv-LV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84" y="1084856"/>
            <a:ext cx="5622855" cy="473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5" y="1412776"/>
            <a:ext cx="23762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Назвать отчёт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Указать  необходимые счета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Выбрать колонки для показа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Присоединить нужные печатные формы</a:t>
            </a: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1" y="4509120"/>
            <a:ext cx="60674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2376264" cy="230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книга</a:t>
            </a:r>
            <a:endParaRPr lang="lv-LV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47" y="1318199"/>
            <a:ext cx="6191024" cy="4631081"/>
          </a:xfrm>
        </p:spPr>
      </p:pic>
      <p:sp>
        <p:nvSpPr>
          <p:cNvPr id="6" name="TextBox 5"/>
          <p:cNvSpPr txBox="1"/>
          <p:nvPr/>
        </p:nvSpPr>
        <p:spPr>
          <a:xfrm>
            <a:off x="395535" y="1412776"/>
            <a:ext cx="2088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Возможность перехода </a:t>
            </a:r>
            <a:r>
              <a:rPr lang="ru-RU" dirty="0"/>
              <a:t>в журнал </a:t>
            </a:r>
            <a:r>
              <a:rPr lang="ru-RU" dirty="0" smtClean="0"/>
              <a:t>проводок</a:t>
            </a:r>
          </a:p>
          <a:p>
            <a:pPr marL="342900" indent="-342900">
              <a:buFont typeface="Arial" pitchFamily="34" charset="0"/>
              <a:buChar char="•"/>
            </a:pPr>
            <a:endParaRPr lang="lv-LV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 Несколько вариантов печати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524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Отчёты по НДС. Настройка</a:t>
            </a:r>
            <a:endParaRPr lang="lv-LV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6016433" cy="4525963"/>
          </a:xfrm>
        </p:spPr>
      </p:pic>
      <p:sp>
        <p:nvSpPr>
          <p:cNvPr id="8" name="TextBox 7"/>
          <p:cNvSpPr txBox="1"/>
          <p:nvPr/>
        </p:nvSpPr>
        <p:spPr>
          <a:xfrm>
            <a:off x="395535" y="1412776"/>
            <a:ext cx="20882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Разделение настройки по периодам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Описание каждой строки или сделки изменяемыми </a:t>
            </a:r>
            <a:r>
              <a:rPr lang="ru-RU" dirty="0" smtClean="0"/>
              <a:t>формулами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Возможность </a:t>
            </a:r>
            <a:r>
              <a:rPr lang="ru-RU" dirty="0" smtClean="0"/>
              <a:t>импорта\ экспорта</a:t>
            </a:r>
            <a:endParaRPr lang="lv-LV" dirty="0"/>
          </a:p>
          <a:p>
            <a:pPr marL="285750" indent="-285750">
              <a:buFont typeface="Arial" pitchFamily="34" charset="0"/>
              <a:buChar char="•"/>
            </a:pPr>
            <a:endParaRPr lang="lv-LV" dirty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872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декларации по НДС</a:t>
            </a:r>
            <a:endParaRPr lang="lv-LV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10" y="1200590"/>
            <a:ext cx="6460604" cy="4938366"/>
          </a:xfrm>
        </p:spPr>
      </p:pic>
      <p:sp>
        <p:nvSpPr>
          <p:cNvPr id="9" name="TextBox 8"/>
          <p:cNvSpPr txBox="1"/>
          <p:nvPr/>
        </p:nvSpPr>
        <p:spPr>
          <a:xfrm>
            <a:off x="395535" y="1412777"/>
            <a:ext cx="20882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Просмотр </a:t>
            </a:r>
            <a:r>
              <a:rPr lang="ru-RU" dirty="0"/>
              <a:t>проводок </a:t>
            </a:r>
            <a:r>
              <a:rPr lang="ru-RU" dirty="0" smtClean="0"/>
              <a:t>, из </a:t>
            </a:r>
            <a:r>
              <a:rPr lang="ru-RU" dirty="0"/>
              <a:t>которой собирается </a:t>
            </a:r>
            <a:r>
              <a:rPr lang="ru-RU" dirty="0" smtClean="0"/>
              <a:t>сумма строки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Возможность разделять </a:t>
            </a:r>
            <a:r>
              <a:rPr lang="ru-RU" dirty="0"/>
              <a:t>строки 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подстроки. Например</a:t>
            </a:r>
            <a:r>
              <a:rPr lang="ru-RU" dirty="0"/>
              <a:t>, в зависимости от видов </a:t>
            </a:r>
            <a:r>
              <a:rPr lang="ru-RU" dirty="0" smtClean="0"/>
              <a:t>сделок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Экспорт в </a:t>
            </a:r>
            <a:r>
              <a:rPr lang="ru-RU" dirty="0" smtClean="0"/>
              <a:t>ЕДС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Печать</a:t>
            </a:r>
          </a:p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598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Закрытие операционных счетов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13654" r="42770" b="40112"/>
          <a:stretch/>
        </p:blipFill>
        <p:spPr bwMode="auto">
          <a:xfrm>
            <a:off x="395537" y="1268760"/>
            <a:ext cx="449147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2" t="13759" r="42612" b="38294"/>
          <a:stretch/>
        </p:blipFill>
        <p:spPr bwMode="auto">
          <a:xfrm>
            <a:off x="3491880" y="2405644"/>
            <a:ext cx="4824536" cy="366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70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Хозяйственные операции</a:t>
            </a:r>
            <a:endParaRPr lang="lv-LV" sz="36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835696" y="1340768"/>
            <a:ext cx="489654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Операция</a:t>
            </a:r>
            <a:endParaRPr lang="lv-LV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98329810"/>
              </p:ext>
            </p:extLst>
          </p:nvPr>
        </p:nvGraphicFramePr>
        <p:xfrm>
          <a:off x="2483768" y="2708920"/>
          <a:ext cx="403244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Brace 6"/>
          <p:cNvSpPr/>
          <p:nvPr/>
        </p:nvSpPr>
        <p:spPr>
          <a:xfrm rot="16200000">
            <a:off x="3959932" y="80627"/>
            <a:ext cx="360040" cy="489654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3361984" y="2708919"/>
            <a:ext cx="972108" cy="270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Проводки</a:t>
            </a:r>
            <a:endParaRPr lang="lv-LV" sz="1200" dirty="0"/>
          </a:p>
        </p:txBody>
      </p:sp>
      <p:sp>
        <p:nvSpPr>
          <p:cNvPr id="9" name="Rectangle 8"/>
          <p:cNvSpPr/>
          <p:nvPr/>
        </p:nvSpPr>
        <p:spPr>
          <a:xfrm>
            <a:off x="1979712" y="2694175"/>
            <a:ext cx="972108" cy="270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Проводки</a:t>
            </a:r>
            <a:endParaRPr lang="lv-LV" sz="12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2708919"/>
            <a:ext cx="972108" cy="270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Проводки</a:t>
            </a:r>
            <a:endParaRPr lang="lv-LV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6934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5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Расчёт курсовой разницы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8357" r="21654" b="23078"/>
          <a:stretch/>
        </p:blipFill>
        <p:spPr bwMode="auto">
          <a:xfrm>
            <a:off x="395535" y="1484784"/>
            <a:ext cx="855642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51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Расчет курсовой разницы валют на счете</a:t>
            </a:r>
            <a:endParaRPr lang="lv-LV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2098576" cy="547260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Курсовая разница рассчитывается арифметически как разница между стоимостью остатка на счете в латах по курсу на день предыдущей сделки и его стоимостью в латах на день текущей сделки .</a:t>
            </a:r>
          </a:p>
          <a:p>
            <a:r>
              <a:rPr lang="ru-RU" sz="1600" smtClean="0"/>
              <a:t>Рассчет выполняется </a:t>
            </a:r>
            <a:r>
              <a:rPr lang="ru-RU" sz="1600" dirty="0" smtClean="0"/>
              <a:t>перед движением валюты на счете, по концу месяца и по концу года .</a:t>
            </a:r>
          </a:p>
          <a:p>
            <a:endParaRPr lang="ru-RU" sz="1600" dirty="0" smtClean="0"/>
          </a:p>
        </p:txBody>
      </p:sp>
      <p:sp>
        <p:nvSpPr>
          <p:cNvPr id="4" name="Flowchart: Stored Data 3"/>
          <p:cNvSpPr/>
          <p:nvPr/>
        </p:nvSpPr>
        <p:spPr>
          <a:xfrm>
            <a:off x="4171976" y="1483642"/>
            <a:ext cx="1512168" cy="630163"/>
          </a:xfrm>
          <a:prstGeom prst="flowChartOnlineStorag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Сальдо дебетовое</a:t>
            </a:r>
            <a:endParaRPr lang="lv-LV" sz="1200" dirty="0"/>
          </a:p>
        </p:txBody>
      </p:sp>
      <p:sp>
        <p:nvSpPr>
          <p:cNvPr id="5" name="Flowchart: Stored Data 4"/>
          <p:cNvSpPr/>
          <p:nvPr/>
        </p:nvSpPr>
        <p:spPr>
          <a:xfrm>
            <a:off x="6760443" y="1483642"/>
            <a:ext cx="1656184" cy="612648"/>
          </a:xfrm>
          <a:prstGeom prst="flowChartOnlineStorag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Сальдо кредитовое</a:t>
            </a:r>
            <a:endParaRPr lang="lv-LV" sz="1200" dirty="0"/>
          </a:p>
        </p:txBody>
      </p:sp>
      <p:sp>
        <p:nvSpPr>
          <p:cNvPr id="6" name="Rectangle 5"/>
          <p:cNvSpPr/>
          <p:nvPr/>
        </p:nvSpPr>
        <p:spPr>
          <a:xfrm>
            <a:off x="4355976" y="1124744"/>
            <a:ext cx="3960440" cy="2160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Начальное сальдо</a:t>
            </a:r>
            <a:endParaRPr lang="lv-LV" sz="1200" dirty="0"/>
          </a:p>
        </p:txBody>
      </p:sp>
      <p:sp>
        <p:nvSpPr>
          <p:cNvPr id="7" name="Flowchart: Decision 6"/>
          <p:cNvSpPr/>
          <p:nvPr/>
        </p:nvSpPr>
        <p:spPr>
          <a:xfrm>
            <a:off x="3997847" y="2471539"/>
            <a:ext cx="1874490" cy="612648"/>
          </a:xfrm>
          <a:prstGeom prst="flowChartDecis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Курс валюты на дату</a:t>
            </a:r>
            <a:endParaRPr lang="lv-LV" sz="1200" dirty="0"/>
          </a:p>
        </p:txBody>
      </p:sp>
      <p:sp>
        <p:nvSpPr>
          <p:cNvPr id="11" name="Rectangle 10"/>
          <p:cNvSpPr/>
          <p:nvPr/>
        </p:nvSpPr>
        <p:spPr>
          <a:xfrm>
            <a:off x="4355976" y="3117726"/>
            <a:ext cx="1152128" cy="25680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Уменьшился</a:t>
            </a:r>
            <a:endParaRPr lang="lv-LV" sz="1200" dirty="0"/>
          </a:p>
        </p:txBody>
      </p:sp>
      <p:sp>
        <p:nvSpPr>
          <p:cNvPr id="12" name="Down Arrow 11"/>
          <p:cNvSpPr/>
          <p:nvPr/>
        </p:nvSpPr>
        <p:spPr>
          <a:xfrm>
            <a:off x="4867673" y="2060848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4335016" y="3861048"/>
            <a:ext cx="1189087" cy="864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возникает </a:t>
            </a:r>
            <a:r>
              <a:rPr lang="ru-RU" sz="1200" b="1" dirty="0" smtClean="0">
                <a:solidFill>
                  <a:schemeClr val="tx1"/>
                </a:solidFill>
              </a:rPr>
              <a:t>убыток</a:t>
            </a:r>
            <a:r>
              <a:rPr lang="ru-RU" sz="1200" dirty="0" smtClean="0">
                <a:solidFill>
                  <a:schemeClr val="tx1"/>
                </a:solidFill>
              </a:rPr>
              <a:t> в виде курсовой разницы</a:t>
            </a:r>
            <a:endParaRPr lang="lv-LV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1884" y="3880098"/>
            <a:ext cx="1257684" cy="84504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возникает </a:t>
            </a:r>
            <a:r>
              <a:rPr lang="ru-RU" sz="1200" b="1" dirty="0" smtClean="0">
                <a:solidFill>
                  <a:schemeClr val="tx1"/>
                </a:solidFill>
              </a:rPr>
              <a:t>доход</a:t>
            </a:r>
            <a:r>
              <a:rPr lang="ru-RU" sz="1200" dirty="0" smtClean="0">
                <a:solidFill>
                  <a:schemeClr val="tx1"/>
                </a:solidFill>
              </a:rPr>
              <a:t> в виде курсовой разницы</a:t>
            </a:r>
            <a:endParaRPr lang="lv-LV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1883" y="5175498"/>
            <a:ext cx="1258069" cy="98447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Дебет</a:t>
            </a:r>
            <a:r>
              <a:rPr lang="ru-RU" sz="1200" dirty="0" smtClean="0">
                <a:solidFill>
                  <a:schemeClr val="tx1"/>
                </a:solidFill>
              </a:rPr>
              <a:t> - «счет»,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Кредит</a:t>
            </a:r>
            <a:r>
              <a:rPr lang="ru-RU" sz="1200" dirty="0" smtClean="0">
                <a:solidFill>
                  <a:schemeClr val="tx1"/>
                </a:solidFill>
              </a:rPr>
              <a:t> - «Доход от изменения курса валют»</a:t>
            </a:r>
            <a:endParaRPr lang="lv-LV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03018" y="5175498"/>
            <a:ext cx="1240135" cy="98447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Дебет</a:t>
            </a:r>
            <a:r>
              <a:rPr lang="ru-RU" sz="1200" dirty="0" smtClean="0">
                <a:solidFill>
                  <a:schemeClr val="tx1"/>
                </a:solidFill>
              </a:rPr>
              <a:t> - «Убыток от изменения курса валют»,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Кредит</a:t>
            </a:r>
            <a:r>
              <a:rPr lang="ru-RU" sz="1200" dirty="0" smtClean="0">
                <a:solidFill>
                  <a:schemeClr val="tx1"/>
                </a:solidFill>
              </a:rPr>
              <a:t> - «счет»</a:t>
            </a:r>
            <a:endParaRPr lang="lv-LV" sz="1200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860032" y="3409950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21" name="Straight Arrow Connector 20"/>
          <p:cNvCxnSpPr>
            <a:stCxn id="15" idx="2"/>
            <a:endCxn id="16" idx="0"/>
          </p:cNvCxnSpPr>
          <p:nvPr/>
        </p:nvCxnSpPr>
        <p:spPr>
          <a:xfrm>
            <a:off x="3510726" y="4725144"/>
            <a:ext cx="192" cy="450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2"/>
            <a:endCxn id="17" idx="0"/>
          </p:cNvCxnSpPr>
          <p:nvPr/>
        </p:nvCxnSpPr>
        <p:spPr>
          <a:xfrm flipH="1">
            <a:off x="4923086" y="4725144"/>
            <a:ext cx="6474" cy="450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Decision 25"/>
          <p:cNvSpPr/>
          <p:nvPr/>
        </p:nvSpPr>
        <p:spPr>
          <a:xfrm>
            <a:off x="6820272" y="2471539"/>
            <a:ext cx="1816572" cy="612648"/>
          </a:xfrm>
          <a:prstGeom prst="flowChartDecis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Курс валюты на дату</a:t>
            </a:r>
            <a:endParaRPr lang="lv-LV" sz="1200" dirty="0"/>
          </a:p>
        </p:txBody>
      </p:sp>
      <p:sp>
        <p:nvSpPr>
          <p:cNvPr id="27" name="Down Arrow 26"/>
          <p:cNvSpPr/>
          <p:nvPr/>
        </p:nvSpPr>
        <p:spPr>
          <a:xfrm>
            <a:off x="7680573" y="2017415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Rectangle 27"/>
          <p:cNvSpPr/>
          <p:nvPr/>
        </p:nvSpPr>
        <p:spPr>
          <a:xfrm>
            <a:off x="5853684" y="3117726"/>
            <a:ext cx="1166588" cy="24993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Увеличился</a:t>
            </a:r>
            <a:endParaRPr lang="lv-LV" sz="1200" dirty="0"/>
          </a:p>
        </p:txBody>
      </p:sp>
      <p:sp>
        <p:nvSpPr>
          <p:cNvPr id="29" name="Rectangle 28"/>
          <p:cNvSpPr/>
          <p:nvPr/>
        </p:nvSpPr>
        <p:spPr>
          <a:xfrm>
            <a:off x="7234808" y="3117726"/>
            <a:ext cx="1225624" cy="23926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Уменьшился</a:t>
            </a:r>
            <a:endParaRPr lang="lv-LV" sz="1200" dirty="0"/>
          </a:p>
        </p:txBody>
      </p:sp>
      <p:sp>
        <p:nvSpPr>
          <p:cNvPr id="30" name="Rectangle 29"/>
          <p:cNvSpPr/>
          <p:nvPr/>
        </p:nvSpPr>
        <p:spPr>
          <a:xfrm>
            <a:off x="5853684" y="3861048"/>
            <a:ext cx="1206971" cy="86409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возникает </a:t>
            </a:r>
            <a:r>
              <a:rPr lang="ru-RU" sz="1200" b="1" dirty="0" smtClean="0">
                <a:solidFill>
                  <a:schemeClr val="tx1"/>
                </a:solidFill>
              </a:rPr>
              <a:t>убыток</a:t>
            </a:r>
            <a:r>
              <a:rPr lang="ru-RU" sz="1200" dirty="0" smtClean="0">
                <a:solidFill>
                  <a:schemeClr val="tx1"/>
                </a:solidFill>
              </a:rPr>
              <a:t> в виде курсовой разницы</a:t>
            </a:r>
            <a:endParaRPr lang="lv-LV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53684" y="5175498"/>
            <a:ext cx="1248122" cy="98447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Дебет</a:t>
            </a:r>
            <a:r>
              <a:rPr lang="ru-RU" sz="1200" dirty="0" smtClean="0">
                <a:solidFill>
                  <a:schemeClr val="tx1"/>
                </a:solidFill>
              </a:rPr>
              <a:t> - «Убыток от изменения курса валют»,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Кредит</a:t>
            </a:r>
            <a:r>
              <a:rPr lang="ru-RU" sz="1200" dirty="0" smtClean="0">
                <a:solidFill>
                  <a:schemeClr val="tx1"/>
                </a:solidFill>
              </a:rPr>
              <a:t> - «счет»</a:t>
            </a:r>
            <a:endParaRPr lang="lv-LV" sz="12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0" idx="2"/>
            <a:endCxn id="31" idx="0"/>
          </p:cNvCxnSpPr>
          <p:nvPr/>
        </p:nvCxnSpPr>
        <p:spPr>
          <a:xfrm>
            <a:off x="6457170" y="4725144"/>
            <a:ext cx="20575" cy="450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34808" y="3870573"/>
            <a:ext cx="1234544" cy="84504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возникает </a:t>
            </a:r>
            <a:r>
              <a:rPr lang="ru-RU" sz="1200" b="1" dirty="0" smtClean="0">
                <a:solidFill>
                  <a:schemeClr val="tx1"/>
                </a:solidFill>
              </a:rPr>
              <a:t>доход</a:t>
            </a:r>
            <a:r>
              <a:rPr lang="ru-RU" sz="1200" dirty="0" smtClean="0">
                <a:solidFill>
                  <a:schemeClr val="tx1"/>
                </a:solidFill>
              </a:rPr>
              <a:t> в виде курсовой разницы</a:t>
            </a:r>
            <a:endParaRPr lang="lv-LV" sz="12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34808" y="5165973"/>
            <a:ext cx="1225624" cy="98447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Дебет</a:t>
            </a:r>
            <a:r>
              <a:rPr lang="ru-RU" sz="1200" dirty="0" smtClean="0">
                <a:solidFill>
                  <a:schemeClr val="tx1"/>
                </a:solidFill>
              </a:rPr>
              <a:t> - «счет»,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Кредит</a:t>
            </a:r>
            <a:r>
              <a:rPr lang="ru-RU" sz="1200" dirty="0" smtClean="0">
                <a:solidFill>
                  <a:schemeClr val="tx1"/>
                </a:solidFill>
              </a:rPr>
              <a:t> - «Доход от изменения курса валют»</a:t>
            </a:r>
            <a:endParaRPr lang="lv-LV" sz="12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0" idx="2"/>
            <a:endCxn id="41" idx="0"/>
          </p:cNvCxnSpPr>
          <p:nvPr/>
        </p:nvCxnSpPr>
        <p:spPr>
          <a:xfrm flipH="1">
            <a:off x="7847620" y="4715619"/>
            <a:ext cx="4460" cy="450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915816" y="6280820"/>
            <a:ext cx="5544616" cy="244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Бухгалтерские проводки</a:t>
            </a:r>
            <a:endParaRPr lang="lv-LV" sz="1200" dirty="0"/>
          </a:p>
        </p:txBody>
      </p:sp>
      <p:sp>
        <p:nvSpPr>
          <p:cNvPr id="32" name="Down Arrow 31"/>
          <p:cNvSpPr/>
          <p:nvPr/>
        </p:nvSpPr>
        <p:spPr>
          <a:xfrm>
            <a:off x="3450332" y="3419475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Rectangle 34"/>
          <p:cNvSpPr/>
          <p:nvPr/>
        </p:nvSpPr>
        <p:spPr>
          <a:xfrm>
            <a:off x="2881883" y="3117726"/>
            <a:ext cx="1258069" cy="24993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Увеличился</a:t>
            </a:r>
            <a:endParaRPr lang="lv-LV" sz="1200" dirty="0"/>
          </a:p>
        </p:txBody>
      </p:sp>
      <p:sp>
        <p:nvSpPr>
          <p:cNvPr id="37" name="Down Arrow 36"/>
          <p:cNvSpPr/>
          <p:nvPr/>
        </p:nvSpPr>
        <p:spPr>
          <a:xfrm>
            <a:off x="7717532" y="3381375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4" name="Down Arrow 43"/>
          <p:cNvSpPr/>
          <p:nvPr/>
        </p:nvSpPr>
        <p:spPr>
          <a:xfrm>
            <a:off x="6384032" y="3400425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51" name="Straight Arrow Connector 50"/>
          <p:cNvCxnSpPr>
            <a:stCxn id="7" idx="1"/>
            <a:endCxn id="35" idx="0"/>
          </p:cNvCxnSpPr>
          <p:nvPr/>
        </p:nvCxnSpPr>
        <p:spPr>
          <a:xfrm flipH="1">
            <a:off x="3510918" y="2777863"/>
            <a:ext cx="486929" cy="339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1"/>
            <a:endCxn id="28" idx="0"/>
          </p:cNvCxnSpPr>
          <p:nvPr/>
        </p:nvCxnSpPr>
        <p:spPr>
          <a:xfrm flipH="1">
            <a:off x="6436978" y="2777863"/>
            <a:ext cx="383294" cy="339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323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Автоматическое заполнение курсов валют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t="22693" r="23500" b="25932"/>
          <a:stretch/>
        </p:blipFill>
        <p:spPr bwMode="auto">
          <a:xfrm>
            <a:off x="323528" y="1643124"/>
            <a:ext cx="8447718" cy="47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956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Импорт данных из банков</a:t>
            </a:r>
            <a:endParaRPr lang="lv-LV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8331" r="4923" b="15056"/>
          <a:stretch/>
        </p:blipFill>
        <p:spPr bwMode="auto">
          <a:xfrm>
            <a:off x="2915816" y="1412776"/>
            <a:ext cx="597060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2242592" cy="47853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формирование хозяйственных операций </a:t>
            </a:r>
            <a:r>
              <a:rPr lang="ru-RU" sz="1800" dirty="0"/>
              <a:t>из файла, описывающего движение денежных средств на банковском счете</a:t>
            </a: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1860753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Годовые отчёты. Структура</a:t>
            </a: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15909" r="29205" b="30882"/>
          <a:stretch/>
        </p:blipFill>
        <p:spPr bwMode="auto">
          <a:xfrm>
            <a:off x="2339752" y="1556792"/>
            <a:ext cx="6483927" cy="38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5" y="1412776"/>
            <a:ext cx="2088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Копирование структуры на новый период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Возможность корректировать или создавать строки отчета</a:t>
            </a:r>
            <a:endParaRPr lang="lv-LV" dirty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6214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Годовые отчёты. Настройка алгоритма</a:t>
            </a:r>
            <a:endParaRPr lang="lv-LV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1" t="11743" r="16704" b="15073"/>
          <a:stretch/>
        </p:blipFill>
        <p:spPr bwMode="auto">
          <a:xfrm>
            <a:off x="3203848" y="1196752"/>
            <a:ext cx="5688632" cy="534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5" y="1412776"/>
            <a:ext cx="20882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Возможность настраивать алгоритм формирования строки годового отчёта (баланса, прибыли и убытков, денежных потоков)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46073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Годовой отчёт</a:t>
            </a:r>
            <a:r>
              <a:rPr lang="ru-RU" dirty="0" smtClean="0"/>
              <a:t>. Отчёт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9849" r="15909" b="20588"/>
          <a:stretch/>
        </p:blipFill>
        <p:spPr bwMode="auto">
          <a:xfrm>
            <a:off x="467544" y="1428615"/>
            <a:ext cx="6624736" cy="51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7" t="79412" r="3676" b="10294"/>
          <a:stretch/>
        </p:blipFill>
        <p:spPr bwMode="auto">
          <a:xfrm>
            <a:off x="3995936" y="5085184"/>
            <a:ext cx="4937266" cy="105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85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7252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Операции по группам</a:t>
            </a:r>
            <a:endParaRPr lang="lv-LV" dirty="0"/>
          </a:p>
        </p:txBody>
      </p:sp>
      <p:pic>
        <p:nvPicPr>
          <p:cNvPr id="1026" name="Picture 2" descr="C:\Documents and Settings\Andris.LATINSOFT\Local Settings\Temporary Internet Files\Content.IE5\0SER8F11\MC90043385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ndris.LATINSOFT\Local Settings\Temporary Internet Files\Content.IE5\0SER8F11\MC90043385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ndris.LATINSOFT\Local Settings\Temporary Internet Files\Content.IE5\0SER8F11\MC90043385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518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ndris.LATINSOFT\Local Settings\Temporary Internet Files\Content.IE5\0SER8F11\MC90043385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95652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ndris.LATINSOFT\Local Settings\Temporary Internet Files\Content.IE5\0SER8F11\MC90043385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63681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ndris.LATINSOFT\Local Settings\Temporary Internet Files\Content.IE5\0SER8F11\MC90043385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39963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ndris.LATINSOFT\Local Settings\Temporary Internet Files\Content.IE5\0SER8F11\MC90043385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Noliktava</a:t>
            </a:r>
            <a:endParaRPr lang="lv-LV" dirty="0"/>
          </a:p>
        </p:txBody>
      </p:sp>
      <p:sp>
        <p:nvSpPr>
          <p:cNvPr id="13" name="TextBox 12"/>
          <p:cNvSpPr txBox="1"/>
          <p:nvPr/>
        </p:nvSpPr>
        <p:spPr>
          <a:xfrm>
            <a:off x="3250901" y="223502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Debitori</a:t>
            </a:r>
            <a:endParaRPr lang="lv-LV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290305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Kreditori</a:t>
            </a:r>
            <a:endParaRPr lang="lv-LV" dirty="0"/>
          </a:p>
        </p:txBody>
      </p:sp>
      <p:sp>
        <p:nvSpPr>
          <p:cNvPr id="15" name="TextBox 14"/>
          <p:cNvSpPr txBox="1"/>
          <p:nvPr/>
        </p:nvSpPr>
        <p:spPr>
          <a:xfrm>
            <a:off x="2440878" y="349773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Dokumenti</a:t>
            </a:r>
            <a:endParaRPr lang="lv-LV" dirty="0"/>
          </a:p>
        </p:txBody>
      </p:sp>
      <p:sp>
        <p:nvSpPr>
          <p:cNvPr id="16" name="TextBox 15"/>
          <p:cNvSpPr txBox="1"/>
          <p:nvPr/>
        </p:nvSpPr>
        <p:spPr>
          <a:xfrm>
            <a:off x="3221659" y="397933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Rēķini</a:t>
            </a:r>
            <a:endParaRPr lang="lv-LV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448595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Orderi</a:t>
            </a:r>
            <a:endParaRPr lang="lv-LV" dirty="0"/>
          </a:p>
        </p:txBody>
      </p:sp>
      <p:sp>
        <p:nvSpPr>
          <p:cNvPr id="18" name="TextBox 17"/>
          <p:cNvSpPr txBox="1"/>
          <p:nvPr/>
        </p:nvSpPr>
        <p:spPr>
          <a:xfrm>
            <a:off x="2567411" y="55125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Izziņa</a:t>
            </a:r>
            <a:endParaRPr lang="lv-LV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51" y="1480189"/>
            <a:ext cx="3600400" cy="532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99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/>
              <a:t>Пример списка операций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 t="15769" r="7346" b="36380"/>
          <a:stretch/>
        </p:blipFill>
        <p:spPr bwMode="auto">
          <a:xfrm>
            <a:off x="107504" y="1628800"/>
            <a:ext cx="8898984" cy="38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4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Каждой системе учёта свой план счетов</a:t>
            </a:r>
            <a:endParaRPr lang="lv-LV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Flowchart: Multidocument 4"/>
          <p:cNvSpPr/>
          <p:nvPr/>
        </p:nvSpPr>
        <p:spPr>
          <a:xfrm>
            <a:off x="5940152" y="1307350"/>
            <a:ext cx="2016224" cy="159959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учёт</a:t>
            </a:r>
            <a:endParaRPr lang="lv-LV" sz="4400" dirty="0"/>
          </a:p>
        </p:txBody>
      </p:sp>
      <p:sp>
        <p:nvSpPr>
          <p:cNvPr id="6" name="Rectangle 5"/>
          <p:cNvSpPr/>
          <p:nvPr/>
        </p:nvSpPr>
        <p:spPr>
          <a:xfrm>
            <a:off x="539552" y="1844824"/>
            <a:ext cx="115212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2110</a:t>
            </a:r>
          </a:p>
          <a:p>
            <a:pPr algn="ctr"/>
            <a:r>
              <a:rPr lang="ru-RU" dirty="0" smtClean="0"/>
              <a:t>2310</a:t>
            </a:r>
          </a:p>
          <a:p>
            <a:pPr algn="ctr"/>
            <a:r>
              <a:rPr lang="ru-RU" dirty="0" smtClean="0"/>
              <a:t>5310</a:t>
            </a:r>
          </a:p>
          <a:p>
            <a:pPr algn="ctr"/>
            <a:r>
              <a:rPr lang="ru-RU" dirty="0" smtClean="0"/>
              <a:t>5721</a:t>
            </a:r>
          </a:p>
          <a:p>
            <a:pPr algn="ctr"/>
            <a:r>
              <a:rPr lang="ru-RU" dirty="0" smtClean="0"/>
              <a:t>8900</a:t>
            </a:r>
            <a:endParaRPr lang="lv-LV" dirty="0"/>
          </a:p>
        </p:txBody>
      </p:sp>
      <p:sp>
        <p:nvSpPr>
          <p:cNvPr id="7" name="Rounded Rectangle 6"/>
          <p:cNvSpPr/>
          <p:nvPr/>
        </p:nvSpPr>
        <p:spPr>
          <a:xfrm>
            <a:off x="503548" y="1412776"/>
            <a:ext cx="2376264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Бухгалтерский учёт</a:t>
            </a:r>
            <a:endParaRPr lang="lv-LV" dirty="0"/>
          </a:p>
        </p:txBody>
      </p:sp>
      <p:sp>
        <p:nvSpPr>
          <p:cNvPr id="8" name="Rectangle 7"/>
          <p:cNvSpPr/>
          <p:nvPr/>
        </p:nvSpPr>
        <p:spPr>
          <a:xfrm>
            <a:off x="2467130" y="3418573"/>
            <a:ext cx="1152128" cy="2232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</a:t>
            </a:r>
          </a:p>
          <a:p>
            <a:pPr algn="ctr"/>
            <a:r>
              <a:rPr lang="ru-RU" dirty="0" smtClean="0"/>
              <a:t>2222</a:t>
            </a:r>
          </a:p>
          <a:p>
            <a:pPr algn="ctr"/>
            <a:r>
              <a:rPr lang="ru-RU" dirty="0" smtClean="0"/>
              <a:t>3333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11760" y="2786849"/>
            <a:ext cx="2376264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Учёт страховок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5220072" y="4077072"/>
            <a:ext cx="1152128" cy="2016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9999</a:t>
            </a:r>
          </a:p>
          <a:p>
            <a:pPr algn="ctr"/>
            <a:r>
              <a:rPr lang="ru-RU" dirty="0" smtClean="0"/>
              <a:t>8888</a:t>
            </a:r>
            <a:endParaRPr lang="lv-LV" dirty="0"/>
          </a:p>
        </p:txBody>
      </p:sp>
      <p:sp>
        <p:nvSpPr>
          <p:cNvPr id="11" name="Rounded Rectangle 10"/>
          <p:cNvSpPr/>
          <p:nvPr/>
        </p:nvSpPr>
        <p:spPr>
          <a:xfrm>
            <a:off x="5112060" y="3443515"/>
            <a:ext cx="2376264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Учёт затрат по объектам</a:t>
            </a:r>
            <a:endParaRPr lang="lv-LV" dirty="0"/>
          </a:p>
        </p:txBody>
      </p:sp>
      <p:sp>
        <p:nvSpPr>
          <p:cNvPr id="12" name="Right Arrow 11"/>
          <p:cNvSpPr/>
          <p:nvPr/>
        </p:nvSpPr>
        <p:spPr>
          <a:xfrm>
            <a:off x="3043194" y="1556792"/>
            <a:ext cx="275294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ight Arrow 12"/>
          <p:cNvSpPr/>
          <p:nvPr/>
        </p:nvSpPr>
        <p:spPr>
          <a:xfrm rot="20257699">
            <a:off x="4913999" y="2578269"/>
            <a:ext cx="98658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ight Arrow 13"/>
          <p:cNvSpPr/>
          <p:nvPr/>
        </p:nvSpPr>
        <p:spPr>
          <a:xfrm rot="16996982">
            <a:off x="6365420" y="2999003"/>
            <a:ext cx="450339" cy="325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ectangle 14"/>
          <p:cNvSpPr/>
          <p:nvPr/>
        </p:nvSpPr>
        <p:spPr>
          <a:xfrm>
            <a:off x="1912291" y="1172335"/>
            <a:ext cx="972108" cy="270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План счетов</a:t>
            </a:r>
            <a:endParaRPr lang="lv-LV" sz="1200" dirty="0"/>
          </a:p>
        </p:txBody>
      </p:sp>
      <p:sp>
        <p:nvSpPr>
          <p:cNvPr id="16" name="Rectangle 15"/>
          <p:cNvSpPr/>
          <p:nvPr/>
        </p:nvSpPr>
        <p:spPr>
          <a:xfrm>
            <a:off x="3815916" y="2528801"/>
            <a:ext cx="972108" cy="270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План счетов</a:t>
            </a:r>
            <a:endParaRPr lang="lv-LV" sz="1200" dirty="0"/>
          </a:p>
        </p:txBody>
      </p:sp>
      <p:sp>
        <p:nvSpPr>
          <p:cNvPr id="17" name="Rectangle 16"/>
          <p:cNvSpPr/>
          <p:nvPr/>
        </p:nvSpPr>
        <p:spPr>
          <a:xfrm>
            <a:off x="6600452" y="3173485"/>
            <a:ext cx="972108" cy="270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План счетов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13285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7500" r="9077" b="11194"/>
          <a:stretch/>
        </p:blipFill>
        <p:spPr bwMode="auto">
          <a:xfrm>
            <a:off x="3153960" y="1556792"/>
            <a:ext cx="527706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9"/>
            <a:ext cx="8199411" cy="1138138"/>
          </a:xfrm>
        </p:spPr>
        <p:txBody>
          <a:bodyPr>
            <a:normAutofit/>
          </a:bodyPr>
          <a:lstStyle/>
          <a:p>
            <a:r>
              <a:rPr lang="ru-RU" dirty="0" smtClean="0"/>
              <a:t>План бухгалтерских счетов</a:t>
            </a:r>
            <a:endParaRPr lang="lv-LV" dirty="0"/>
          </a:p>
        </p:txBody>
      </p:sp>
      <p:sp>
        <p:nvSpPr>
          <p:cNvPr id="3" name="TextBox 2"/>
          <p:cNvSpPr txBox="1"/>
          <p:nvPr/>
        </p:nvSpPr>
        <p:spPr>
          <a:xfrm>
            <a:off x="395535" y="1412776"/>
            <a:ext cx="27363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Разделение  счетов по группам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Изменение настройки счёта по периодам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Настройка корреспонденции счетов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Импорт\экспорт плана счетов в другую фирму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Определение прав на пользование счётом для каждого пользователя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3239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Неограниченное число аналитик</a:t>
            </a:r>
            <a:endParaRPr lang="lv-LV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3059832" y="2867967"/>
            <a:ext cx="1944216" cy="93610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Счёт ХХХХ</a:t>
            </a:r>
            <a:endParaRPr lang="lv-LV" dirty="0"/>
          </a:p>
        </p:txBody>
      </p:sp>
      <p:sp>
        <p:nvSpPr>
          <p:cNvPr id="5" name="Oval 4"/>
          <p:cNvSpPr/>
          <p:nvPr/>
        </p:nvSpPr>
        <p:spPr>
          <a:xfrm>
            <a:off x="3128356" y="1477963"/>
            <a:ext cx="1651118" cy="699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Подразделение</a:t>
            </a:r>
            <a:endParaRPr lang="lv-LV" dirty="0"/>
          </a:p>
        </p:txBody>
      </p:sp>
      <p:sp>
        <p:nvSpPr>
          <p:cNvPr id="8" name="Oval 7"/>
          <p:cNvSpPr/>
          <p:nvPr/>
        </p:nvSpPr>
        <p:spPr>
          <a:xfrm>
            <a:off x="2837791" y="4945230"/>
            <a:ext cx="223224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Номер документа</a:t>
            </a:r>
            <a:endParaRPr lang="lv-LV" dirty="0"/>
          </a:p>
        </p:txBody>
      </p:sp>
      <p:sp>
        <p:nvSpPr>
          <p:cNvPr id="10" name="Oval 9"/>
          <p:cNvSpPr/>
          <p:nvPr/>
        </p:nvSpPr>
        <p:spPr>
          <a:xfrm>
            <a:off x="953598" y="4653136"/>
            <a:ext cx="223224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</a:t>
            </a:r>
            <a:endParaRPr lang="lv-LV" dirty="0"/>
          </a:p>
        </p:txBody>
      </p:sp>
      <p:sp>
        <p:nvSpPr>
          <p:cNvPr id="13" name="Oval 12"/>
          <p:cNvSpPr/>
          <p:nvPr/>
        </p:nvSpPr>
        <p:spPr>
          <a:xfrm>
            <a:off x="305526" y="3778143"/>
            <a:ext cx="129614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Валюта</a:t>
            </a:r>
            <a:endParaRPr lang="lv-LV" dirty="0"/>
          </a:p>
        </p:txBody>
      </p:sp>
      <p:sp>
        <p:nvSpPr>
          <p:cNvPr id="15" name="Oval 14"/>
          <p:cNvSpPr/>
          <p:nvPr/>
        </p:nvSpPr>
        <p:spPr>
          <a:xfrm>
            <a:off x="6205609" y="1539137"/>
            <a:ext cx="1857482" cy="600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Работники</a:t>
            </a:r>
            <a:endParaRPr lang="lv-LV" dirty="0"/>
          </a:p>
        </p:txBody>
      </p:sp>
      <p:sp>
        <p:nvSpPr>
          <p:cNvPr id="17" name="Oval 16"/>
          <p:cNvSpPr/>
          <p:nvPr/>
        </p:nvSpPr>
        <p:spPr>
          <a:xfrm>
            <a:off x="4205167" y="2103194"/>
            <a:ext cx="1597761" cy="786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Дата оплаты</a:t>
            </a:r>
            <a:endParaRPr lang="lv-LV" dirty="0"/>
          </a:p>
        </p:txBody>
      </p:sp>
      <p:sp>
        <p:nvSpPr>
          <p:cNvPr id="19" name="Oval 18"/>
          <p:cNvSpPr/>
          <p:nvPr/>
        </p:nvSpPr>
        <p:spPr>
          <a:xfrm>
            <a:off x="6588224" y="2372783"/>
            <a:ext cx="190821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% налога</a:t>
            </a:r>
            <a:endParaRPr lang="lv-LV" dirty="0"/>
          </a:p>
        </p:txBody>
      </p:sp>
      <p:sp>
        <p:nvSpPr>
          <p:cNvPr id="20" name="TextBox 19"/>
          <p:cNvSpPr txBox="1"/>
          <p:nvPr/>
        </p:nvSpPr>
        <p:spPr>
          <a:xfrm>
            <a:off x="1493983" y="3276177"/>
            <a:ext cx="644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Н.</a:t>
            </a:r>
            <a:endParaRPr lang="lv-LV" sz="4000" b="1" dirty="0">
              <a:solidFill>
                <a:srgbClr val="00B050"/>
              </a:solidFill>
            </a:endParaRPr>
          </a:p>
        </p:txBody>
      </p:sp>
      <p:sp>
        <p:nvSpPr>
          <p:cNvPr id="21" name="Content Placeholder 20"/>
          <p:cNvSpPr txBox="1">
            <a:spLocks noGrp="1"/>
          </p:cNvSpPr>
          <p:nvPr>
            <p:ph idx="1"/>
          </p:nvPr>
        </p:nvSpPr>
        <p:spPr>
          <a:xfrm>
            <a:off x="694134" y="3276177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C000"/>
                </a:solidFill>
              </a:rPr>
              <a:t>С.</a:t>
            </a:r>
            <a:endParaRPr lang="lv-LV" sz="4000" b="1" dirty="0">
              <a:solidFill>
                <a:srgbClr val="FFC000"/>
              </a:solidFill>
            </a:endParaRPr>
          </a:p>
        </p:txBody>
      </p:sp>
      <p:sp>
        <p:nvSpPr>
          <p:cNvPr id="22" name="Content Placeholder 20"/>
          <p:cNvSpPr txBox="1">
            <a:spLocks/>
          </p:cNvSpPr>
          <p:nvPr/>
        </p:nvSpPr>
        <p:spPr>
          <a:xfrm>
            <a:off x="1071225" y="3276177"/>
            <a:ext cx="656398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О.</a:t>
            </a:r>
            <a:endParaRPr lang="lv-LV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736" y="2496203"/>
            <a:ext cx="217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Наличие</a:t>
            </a:r>
            <a:endParaRPr lang="lv-LV" sz="40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908" y="1312558"/>
            <a:ext cx="217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Сальдо</a:t>
            </a:r>
            <a:endParaRPr lang="lv-LV" sz="4000" b="1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480" y="1840470"/>
            <a:ext cx="217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Обязат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lv-LV" sz="4000" b="1" dirty="0">
              <a:solidFill>
                <a:srgbClr val="FF0000"/>
              </a:solidFill>
            </a:endParaRPr>
          </a:p>
        </p:txBody>
      </p:sp>
      <p:cxnSp>
        <p:nvCxnSpPr>
          <p:cNvPr id="28" name="Curved Connector 27"/>
          <p:cNvCxnSpPr>
            <a:stCxn id="4" idx="1"/>
            <a:endCxn id="13" idx="6"/>
          </p:cNvCxnSpPr>
          <p:nvPr/>
        </p:nvCxnSpPr>
        <p:spPr>
          <a:xfrm rot="10800000" flipV="1">
            <a:off x="1601670" y="3336019"/>
            <a:ext cx="1458162" cy="98218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4" idx="2"/>
            <a:endCxn id="10" idx="7"/>
          </p:cNvCxnSpPr>
          <p:nvPr/>
        </p:nvCxnSpPr>
        <p:spPr>
          <a:xfrm rot="5400000">
            <a:off x="2941819" y="3721194"/>
            <a:ext cx="1007245" cy="117299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4" idx="3"/>
            <a:endCxn id="19" idx="1"/>
          </p:cNvCxnSpPr>
          <p:nvPr/>
        </p:nvCxnSpPr>
        <p:spPr>
          <a:xfrm flipV="1">
            <a:off x="5004048" y="2530963"/>
            <a:ext cx="1863627" cy="805056"/>
          </a:xfrm>
          <a:prstGeom prst="curvedConnector4">
            <a:avLst>
              <a:gd name="adj1" fmla="val 42502"/>
              <a:gd name="adj2" fmla="val 14804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4" idx="2"/>
            <a:endCxn id="8" idx="0"/>
          </p:cNvCxnSpPr>
          <p:nvPr/>
        </p:nvCxnSpPr>
        <p:spPr>
          <a:xfrm rot="5400000">
            <a:off x="3422349" y="4335638"/>
            <a:ext cx="1141159" cy="780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97115" y="4515324"/>
            <a:ext cx="644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Н.</a:t>
            </a:r>
            <a:endParaRPr lang="lv-LV" sz="40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16196" y="4163078"/>
            <a:ext cx="644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Н.</a:t>
            </a:r>
            <a:endParaRPr lang="lv-LV" sz="40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35427" y="2232902"/>
            <a:ext cx="644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Н.</a:t>
            </a:r>
            <a:endParaRPr lang="lv-LV" sz="4000" b="1" dirty="0">
              <a:solidFill>
                <a:srgbClr val="00B050"/>
              </a:solidFill>
            </a:endParaRPr>
          </a:p>
        </p:txBody>
      </p:sp>
      <p:sp>
        <p:nvSpPr>
          <p:cNvPr id="41" name="Content Placeholder 20"/>
          <p:cNvSpPr txBox="1">
            <a:spLocks/>
          </p:cNvSpPr>
          <p:nvPr/>
        </p:nvSpPr>
        <p:spPr>
          <a:xfrm>
            <a:off x="1546882" y="4161381"/>
            <a:ext cx="59182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rgbClr val="FFC000"/>
                </a:solidFill>
              </a:rPr>
              <a:t>С.</a:t>
            </a:r>
            <a:endParaRPr lang="lv-LV" sz="4000" b="1" dirty="0">
              <a:solidFill>
                <a:srgbClr val="FFC000"/>
              </a:solidFill>
            </a:endParaRPr>
          </a:p>
        </p:txBody>
      </p:sp>
      <p:sp>
        <p:nvSpPr>
          <p:cNvPr id="42" name="Content Placeholder 20"/>
          <p:cNvSpPr txBox="1">
            <a:spLocks/>
          </p:cNvSpPr>
          <p:nvPr/>
        </p:nvSpPr>
        <p:spPr>
          <a:xfrm>
            <a:off x="6248297" y="2204957"/>
            <a:ext cx="656398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О.</a:t>
            </a:r>
            <a:endParaRPr lang="lv-LV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61" y="3170626"/>
            <a:ext cx="4485433" cy="328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Content Placeholder 20"/>
          <p:cNvSpPr txBox="1">
            <a:spLocks/>
          </p:cNvSpPr>
          <p:nvPr/>
        </p:nvSpPr>
        <p:spPr>
          <a:xfrm>
            <a:off x="1858032" y="4161381"/>
            <a:ext cx="656398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О.</a:t>
            </a:r>
            <a:endParaRPr lang="lv-LV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0DE872B1AC0D45BB526B70F6A1B3AE" ma:contentTypeVersion="1" ma:contentTypeDescription="Создание документа." ma:contentTypeScope="" ma:versionID="3577a4004f36576ca1abb2bf513114fd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C5674FA-F2CC-460B-8A6D-BB7B37415EF7}"/>
</file>

<file path=customXml/itemProps2.xml><?xml version="1.0" encoding="utf-8"?>
<ds:datastoreItem xmlns:ds="http://schemas.openxmlformats.org/officeDocument/2006/customXml" ds:itemID="{C0BC9098-D76B-433D-83F1-6932ECA30EB5}"/>
</file>

<file path=customXml/itemProps3.xml><?xml version="1.0" encoding="utf-8"?>
<ds:datastoreItem xmlns:ds="http://schemas.openxmlformats.org/officeDocument/2006/customXml" ds:itemID="{9D5C2AFA-83B9-4E42-8796-0832022B80C8}"/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944</Words>
  <Application>Microsoft Office PowerPoint</Application>
  <PresentationFormat>Экран (4:3)</PresentationFormat>
  <Paragraphs>260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dizains</vt:lpstr>
      <vt:lpstr>Презентация PowerPoint</vt:lpstr>
      <vt:lpstr>Основа программы </vt:lpstr>
      <vt:lpstr>Системы учёта</vt:lpstr>
      <vt:lpstr>Хозяйственные операции</vt:lpstr>
      <vt:lpstr>Операции по группам</vt:lpstr>
      <vt:lpstr>Пример списка операций</vt:lpstr>
      <vt:lpstr>Каждой системе учёта свой план счетов</vt:lpstr>
      <vt:lpstr>План бухгалтерских счетов</vt:lpstr>
      <vt:lpstr>Неограниченное число аналитик</vt:lpstr>
      <vt:lpstr>Несколько справочников у аналитики</vt:lpstr>
      <vt:lpstr>Меняем настройки счёта – на раз</vt:lpstr>
      <vt:lpstr>Защита счетов – корреспонденция и права</vt:lpstr>
      <vt:lpstr>Сальдо по счетам </vt:lpstr>
      <vt:lpstr>Расчет сальдо по счету и объектам аналитического учета</vt:lpstr>
      <vt:lpstr>Настройка операций. Описание</vt:lpstr>
      <vt:lpstr>Ручные операции</vt:lpstr>
      <vt:lpstr>Переменные для ручного ввода </vt:lpstr>
      <vt:lpstr>Автоматические операции</vt:lpstr>
      <vt:lpstr>Сформированная операция</vt:lpstr>
      <vt:lpstr>Документы и виды документов</vt:lpstr>
      <vt:lpstr>Быстрый переход</vt:lpstr>
      <vt:lpstr>Документ. Счёт-фактура. Список</vt:lpstr>
      <vt:lpstr>Счёт-фактура. Экранная форма</vt:lpstr>
      <vt:lpstr>Счёт-фактура. Печатная форма</vt:lpstr>
      <vt:lpstr>Формирование счёт-фактур по договорам</vt:lpstr>
      <vt:lpstr>Документ. Платёжное поручение. Список</vt:lpstr>
      <vt:lpstr>Документ. Платёжное поручение. Экранная форма</vt:lpstr>
      <vt:lpstr>Оплата кредиторам</vt:lpstr>
      <vt:lpstr>Документ. Кассовый ордер</vt:lpstr>
      <vt:lpstr>Документ. Авансовый отчёт</vt:lpstr>
      <vt:lpstr>Отчёты по бухгалтерским счетам</vt:lpstr>
      <vt:lpstr>Отчёт по сальдо</vt:lpstr>
      <vt:lpstr>Отчёт. Печатная форма</vt:lpstr>
      <vt:lpstr>Отчёт. Экранная форма</vt:lpstr>
      <vt:lpstr>Добавление нового отчёта</vt:lpstr>
      <vt:lpstr>Главная книга</vt:lpstr>
      <vt:lpstr>Отчёты по НДС. Настройка</vt:lpstr>
      <vt:lpstr>Просмотр декларации по НДС</vt:lpstr>
      <vt:lpstr>Закрытие операционных счетов</vt:lpstr>
      <vt:lpstr>Расчёт курсовой разницы</vt:lpstr>
      <vt:lpstr>Расчет курсовой разницы валют на счете</vt:lpstr>
      <vt:lpstr>Автоматическое заполнение курсов валют</vt:lpstr>
      <vt:lpstr>Импорт данных из банков</vt:lpstr>
      <vt:lpstr>Годовые отчёты. Структура</vt:lpstr>
      <vt:lpstr>Годовые отчёты. Настройка алгоритма</vt:lpstr>
      <vt:lpstr>Годовой отчёт. Отчёт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программного обеспечения Grins++ Finanses</dc:title>
  <dc:creator>Andrik</dc:creator>
  <cp:lastModifiedBy>Andrik</cp:lastModifiedBy>
  <cp:revision>52</cp:revision>
  <cp:lastPrinted>2012-08-24T11:44:59Z</cp:lastPrinted>
  <dcterms:modified xsi:type="dcterms:W3CDTF">2012-09-02T14:42:57Z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0x010100880DE872B1AC0D45BB526B70F6A1B3AE</vt:lpwstr>
  </property>
</Properties>
</file>