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0" r:id="rId3"/>
    <p:sldId id="268" r:id="rId4"/>
    <p:sldId id="269" r:id="rId5"/>
    <p:sldId id="257" r:id="rId6"/>
    <p:sldId id="270" r:id="rId7"/>
    <p:sldId id="258" r:id="rId8"/>
    <p:sldId id="259" r:id="rId9"/>
    <p:sldId id="261" r:id="rId10"/>
    <p:sldId id="262" r:id="rId11"/>
    <p:sldId id="263" r:id="rId12"/>
    <p:sldId id="265" r:id="rId13"/>
    <p:sldId id="266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71" r:id="rId24"/>
    <p:sldId id="272" r:id="rId25"/>
    <p:sldId id="276" r:id="rId26"/>
    <p:sldId id="273" r:id="rId27"/>
    <p:sldId id="280" r:id="rId28"/>
    <p:sldId id="281" r:id="rId29"/>
    <p:sldId id="293" r:id="rId30"/>
    <p:sldId id="292" r:id="rId31"/>
    <p:sldId id="277" r:id="rId32"/>
    <p:sldId id="278" r:id="rId33"/>
    <p:sldId id="279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02" autoAdjust="0"/>
  </p:normalViewPr>
  <p:slideViewPr>
    <p:cSldViewPr>
      <p:cViewPr>
        <p:scale>
          <a:sx n="86" d="100"/>
          <a:sy n="86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axId val="102491264"/>
        <c:axId val="102492800"/>
      </c:barChart>
      <c:catAx>
        <c:axId val="102491264"/>
        <c:scaling>
          <c:orientation val="minMax"/>
        </c:scaling>
        <c:delete val="1"/>
        <c:axPos val="b"/>
        <c:tickLblPos val="none"/>
        <c:crossAx val="102492800"/>
        <c:crosses val="autoZero"/>
        <c:auto val="1"/>
        <c:lblAlgn val="ctr"/>
        <c:lblOffset val="100"/>
      </c:catAx>
      <c:valAx>
        <c:axId val="102492800"/>
        <c:scaling>
          <c:orientation val="minMax"/>
        </c:scaling>
        <c:axPos val="l"/>
        <c:majorGridlines/>
        <c:numFmt formatCode="General" sourceLinked="1"/>
        <c:tickLblPos val="nextTo"/>
        <c:crossAx val="1024912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ABEC9-A230-4E90-AE39-C70822C1BD8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51B2FF5-55B6-4532-AC99-C6563B5C97C1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S1</a:t>
          </a:r>
          <a:endParaRPr lang="lv-LV" dirty="0"/>
        </a:p>
      </dgm:t>
    </dgm:pt>
    <dgm:pt modelId="{F8C14FB1-8F9A-4E5D-9E3B-CB16B7F04FB8}" type="parTrans" cxnId="{3F9FC08E-BB67-4226-BB29-D5EA21AE4A15}">
      <dgm:prSet/>
      <dgm:spPr/>
      <dgm:t>
        <a:bodyPr/>
        <a:lstStyle/>
        <a:p>
          <a:endParaRPr lang="lv-LV"/>
        </a:p>
      </dgm:t>
    </dgm:pt>
    <dgm:pt modelId="{AED1853B-8387-410F-A2B4-735D42AF00F3}" type="sibTrans" cxnId="{3F9FC08E-BB67-4226-BB29-D5EA21AE4A15}">
      <dgm:prSet/>
      <dgm:spPr/>
      <dgm:t>
        <a:bodyPr/>
        <a:lstStyle/>
        <a:p>
          <a:endParaRPr lang="lv-LV"/>
        </a:p>
      </dgm:t>
    </dgm:pt>
    <dgm:pt modelId="{2DDF9B0B-3C29-4027-8AF1-01FEFF29DEFD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</a:t>
          </a:r>
          <a:r>
            <a:rPr lang="ru-RU" dirty="0" smtClean="0"/>
            <a:t>7110 </a:t>
          </a:r>
          <a:r>
            <a:rPr lang="en-US" dirty="0" smtClean="0"/>
            <a:t>K5310</a:t>
          </a:r>
          <a:endParaRPr lang="lv-LV" dirty="0"/>
        </a:p>
      </dgm:t>
    </dgm:pt>
    <dgm:pt modelId="{C5B79D43-0D00-47B8-95CE-E42B7BFB3128}" type="parTrans" cxnId="{BD63164C-6083-4D14-89A0-0C37CE2A2F68}">
      <dgm:prSet/>
      <dgm:spPr/>
      <dgm:t>
        <a:bodyPr/>
        <a:lstStyle/>
        <a:p>
          <a:endParaRPr lang="lv-LV"/>
        </a:p>
      </dgm:t>
    </dgm:pt>
    <dgm:pt modelId="{12626454-C683-4D98-85E5-A5E95B613B24}" type="sibTrans" cxnId="{BD63164C-6083-4D14-89A0-0C37CE2A2F68}">
      <dgm:prSet/>
      <dgm:spPr/>
      <dgm:t>
        <a:bodyPr/>
        <a:lstStyle/>
        <a:p>
          <a:endParaRPr lang="lv-LV"/>
        </a:p>
      </dgm:t>
    </dgm:pt>
    <dgm:pt modelId="{CECB2C0F-59F5-49F1-9A06-41FF832E526D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D5721 K5310</a:t>
          </a:r>
          <a:endParaRPr lang="lv-LV" dirty="0"/>
        </a:p>
      </dgm:t>
    </dgm:pt>
    <dgm:pt modelId="{D69A1A98-EF6B-427B-B6B2-0CB1E1CB72F4}" type="parTrans" cxnId="{2BDE09D1-5E60-4727-8848-CA539BB88E94}">
      <dgm:prSet/>
      <dgm:spPr/>
      <dgm:t>
        <a:bodyPr/>
        <a:lstStyle/>
        <a:p>
          <a:endParaRPr lang="lv-LV"/>
        </a:p>
      </dgm:t>
    </dgm:pt>
    <dgm:pt modelId="{633A9A90-1542-48F4-8E54-88383EAC07A1}" type="sibTrans" cxnId="{2BDE09D1-5E60-4727-8848-CA539BB88E94}">
      <dgm:prSet/>
      <dgm:spPr/>
      <dgm:t>
        <a:bodyPr/>
        <a:lstStyle/>
        <a:p>
          <a:endParaRPr lang="lv-LV"/>
        </a:p>
      </dgm:t>
    </dgm:pt>
    <dgm:pt modelId="{6C81E6D2-A27D-4D17-9DE0-8D8371F376B5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S2</a:t>
          </a:r>
          <a:endParaRPr lang="lv-LV" dirty="0"/>
        </a:p>
      </dgm:t>
    </dgm:pt>
    <dgm:pt modelId="{A91F6C6C-60F6-46B3-8C0A-3389DE35FB89}" type="parTrans" cxnId="{3AAE801F-0E0B-4336-94C6-E866234D365F}">
      <dgm:prSet/>
      <dgm:spPr/>
      <dgm:t>
        <a:bodyPr/>
        <a:lstStyle/>
        <a:p>
          <a:endParaRPr lang="lv-LV"/>
        </a:p>
      </dgm:t>
    </dgm:pt>
    <dgm:pt modelId="{0B110F68-55E7-4677-9173-B17D6337F520}" type="sibTrans" cxnId="{3AAE801F-0E0B-4336-94C6-E866234D365F}">
      <dgm:prSet/>
      <dgm:spPr/>
      <dgm:t>
        <a:bodyPr/>
        <a:lstStyle/>
        <a:p>
          <a:endParaRPr lang="lv-LV"/>
        </a:p>
      </dgm:t>
    </dgm:pt>
    <dgm:pt modelId="{DE5566A8-FF51-48CA-B25A-5203EC93AA45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D7777 K0000</a:t>
          </a:r>
          <a:endParaRPr lang="lv-LV" dirty="0"/>
        </a:p>
      </dgm:t>
    </dgm:pt>
    <dgm:pt modelId="{1B4BBA0C-8E61-43B6-9568-F39F408A1D24}" type="parTrans" cxnId="{7CEAB759-958C-47A8-B0E7-90CD46AEBCC1}">
      <dgm:prSet/>
      <dgm:spPr/>
      <dgm:t>
        <a:bodyPr/>
        <a:lstStyle/>
        <a:p>
          <a:endParaRPr lang="lv-LV"/>
        </a:p>
      </dgm:t>
    </dgm:pt>
    <dgm:pt modelId="{1EA3415E-8DCC-40AE-B224-1727844AA468}" type="sibTrans" cxnId="{7CEAB759-958C-47A8-B0E7-90CD46AEBCC1}">
      <dgm:prSet/>
      <dgm:spPr/>
      <dgm:t>
        <a:bodyPr/>
        <a:lstStyle/>
        <a:p>
          <a:endParaRPr lang="lv-LV"/>
        </a:p>
      </dgm:t>
    </dgm:pt>
    <dgm:pt modelId="{E16DFBC8-28CB-4F6E-A3CD-2D0C3B98AC15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D8887 K0000</a:t>
          </a:r>
          <a:endParaRPr lang="lv-LV" dirty="0"/>
        </a:p>
      </dgm:t>
    </dgm:pt>
    <dgm:pt modelId="{9782FA60-8D98-44CC-AB66-56A250E5A730}" type="parTrans" cxnId="{49CFE793-995E-44F1-919E-1BDC43DD6372}">
      <dgm:prSet/>
      <dgm:spPr/>
      <dgm:t>
        <a:bodyPr/>
        <a:lstStyle/>
        <a:p>
          <a:endParaRPr lang="lv-LV"/>
        </a:p>
      </dgm:t>
    </dgm:pt>
    <dgm:pt modelId="{A3CEEEAA-D8BA-4402-B780-D1929903F08F}" type="sibTrans" cxnId="{49CFE793-995E-44F1-919E-1BDC43DD6372}">
      <dgm:prSet/>
      <dgm:spPr/>
      <dgm:t>
        <a:bodyPr/>
        <a:lstStyle/>
        <a:p>
          <a:endParaRPr lang="lv-LV"/>
        </a:p>
      </dgm:t>
    </dgm:pt>
    <dgm:pt modelId="{4B2D9D64-020D-42B7-B9D9-1590B022D1E2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S3</a:t>
          </a:r>
          <a:endParaRPr lang="lv-LV" dirty="0"/>
        </a:p>
      </dgm:t>
    </dgm:pt>
    <dgm:pt modelId="{A7ECD101-AC1A-4B34-B683-C9A546297E14}" type="parTrans" cxnId="{4AC83B47-607B-4B95-B280-BE6F69D889EE}">
      <dgm:prSet/>
      <dgm:spPr/>
      <dgm:t>
        <a:bodyPr/>
        <a:lstStyle/>
        <a:p>
          <a:endParaRPr lang="lv-LV"/>
        </a:p>
      </dgm:t>
    </dgm:pt>
    <dgm:pt modelId="{FE62E6D2-1A91-46FA-A900-34E8BEC8E952}" type="sibTrans" cxnId="{4AC83B47-607B-4B95-B280-BE6F69D889EE}">
      <dgm:prSet/>
      <dgm:spPr/>
      <dgm:t>
        <a:bodyPr/>
        <a:lstStyle/>
        <a:p>
          <a:endParaRPr lang="lv-LV"/>
        </a:p>
      </dgm:t>
    </dgm:pt>
    <dgm:pt modelId="{27A7DF6A-6EBC-47A6-8D2A-7061587FE408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 1122 K 5555</a:t>
          </a:r>
          <a:endParaRPr lang="lv-LV" dirty="0"/>
        </a:p>
      </dgm:t>
    </dgm:pt>
    <dgm:pt modelId="{80104D4F-D3FF-40F1-A1DC-53C9B512AED0}" type="parTrans" cxnId="{B7FF4011-0D3A-4302-A05E-2265E35B272B}">
      <dgm:prSet/>
      <dgm:spPr/>
      <dgm:t>
        <a:bodyPr/>
        <a:lstStyle/>
        <a:p>
          <a:endParaRPr lang="lv-LV"/>
        </a:p>
      </dgm:t>
    </dgm:pt>
    <dgm:pt modelId="{D09C2FBA-825A-46C6-B07F-5EEF235A1AC6}" type="sibTrans" cxnId="{B7FF4011-0D3A-4302-A05E-2265E35B272B}">
      <dgm:prSet/>
      <dgm:spPr/>
      <dgm:t>
        <a:bodyPr/>
        <a:lstStyle/>
        <a:p>
          <a:endParaRPr lang="lv-LV"/>
        </a:p>
      </dgm:t>
    </dgm:pt>
    <dgm:pt modelId="{F9644C26-5B87-4A36-8567-3BA5502FE07E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 1111 K 5555</a:t>
          </a:r>
          <a:endParaRPr lang="lv-LV" dirty="0"/>
        </a:p>
      </dgm:t>
    </dgm:pt>
    <dgm:pt modelId="{B0D6C69C-BB7F-4C83-AAF6-F25789E64FDA}" type="sibTrans" cxnId="{4A7531E5-A853-4AF3-86FB-5A5373F7D638}">
      <dgm:prSet/>
      <dgm:spPr/>
      <dgm:t>
        <a:bodyPr/>
        <a:lstStyle/>
        <a:p>
          <a:endParaRPr lang="lv-LV"/>
        </a:p>
      </dgm:t>
    </dgm:pt>
    <dgm:pt modelId="{B526A8CB-388D-4469-A3CD-900C015F52FD}" type="parTrans" cxnId="{4A7531E5-A853-4AF3-86FB-5A5373F7D638}">
      <dgm:prSet/>
      <dgm:spPr/>
      <dgm:t>
        <a:bodyPr/>
        <a:lstStyle/>
        <a:p>
          <a:endParaRPr lang="lv-LV"/>
        </a:p>
      </dgm:t>
    </dgm:pt>
    <dgm:pt modelId="{42B26C0B-CDED-4BC7-8CE0-2C5A9E702242}" type="pres">
      <dgm:prSet presAssocID="{D00ABEC9-A230-4E90-AE39-C70822C1BD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E653C910-F0DB-4DD2-AA9C-51C10655EDC7}" type="pres">
      <dgm:prSet presAssocID="{051B2FF5-55B6-4532-AC99-C6563B5C97C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9779C5B-D645-4A5D-9DF2-49C47BEA7177}" type="pres">
      <dgm:prSet presAssocID="{AED1853B-8387-410F-A2B4-735D42AF00F3}" presName="sibTrans" presStyleCnt="0"/>
      <dgm:spPr/>
    </dgm:pt>
    <dgm:pt modelId="{7EB840E0-F15A-410E-8C48-E0CA613F758B}" type="pres">
      <dgm:prSet presAssocID="{6C81E6D2-A27D-4D17-9DE0-8D8371F376B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28C15B6-B49D-4213-B485-00D5D0043C3F}" type="pres">
      <dgm:prSet presAssocID="{0B110F68-55E7-4677-9173-B17D6337F520}" presName="sibTrans" presStyleCnt="0"/>
      <dgm:spPr/>
    </dgm:pt>
    <dgm:pt modelId="{582EF3D1-8254-4DC4-ABC0-2DCF04BC99EC}" type="pres">
      <dgm:prSet presAssocID="{4B2D9D64-020D-42B7-B9D9-1590B022D1E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4A7531E5-A853-4AF3-86FB-5A5373F7D638}" srcId="{4B2D9D64-020D-42B7-B9D9-1590B022D1E2}" destId="{F9644C26-5B87-4A36-8567-3BA5502FE07E}" srcOrd="0" destOrd="0" parTransId="{B526A8CB-388D-4469-A3CD-900C015F52FD}" sibTransId="{B0D6C69C-BB7F-4C83-AAF6-F25789E64FDA}"/>
    <dgm:cxn modelId="{813C36BB-61B5-4E5F-A0D8-64CFD0C18FC9}" type="presOf" srcId="{2DDF9B0B-3C29-4027-8AF1-01FEFF29DEFD}" destId="{E653C910-F0DB-4DD2-AA9C-51C10655EDC7}" srcOrd="0" destOrd="1" presId="urn:microsoft.com/office/officeart/2005/8/layout/hList6"/>
    <dgm:cxn modelId="{06003548-3A58-4E5D-B94E-934D4B3D72D2}" type="presOf" srcId="{6C81E6D2-A27D-4D17-9DE0-8D8371F376B5}" destId="{7EB840E0-F15A-410E-8C48-E0CA613F758B}" srcOrd="0" destOrd="0" presId="urn:microsoft.com/office/officeart/2005/8/layout/hList6"/>
    <dgm:cxn modelId="{8D270E7E-D1F1-42B1-8B6A-A1455032F6EF}" type="presOf" srcId="{27A7DF6A-6EBC-47A6-8D2A-7061587FE408}" destId="{582EF3D1-8254-4DC4-ABC0-2DCF04BC99EC}" srcOrd="0" destOrd="2" presId="urn:microsoft.com/office/officeart/2005/8/layout/hList6"/>
    <dgm:cxn modelId="{1638E8E9-0312-4CBF-91EE-ABF143F3097A}" type="presOf" srcId="{DE5566A8-FF51-48CA-B25A-5203EC93AA45}" destId="{7EB840E0-F15A-410E-8C48-E0CA613F758B}" srcOrd="0" destOrd="1" presId="urn:microsoft.com/office/officeart/2005/8/layout/hList6"/>
    <dgm:cxn modelId="{3AAE801F-0E0B-4336-94C6-E866234D365F}" srcId="{D00ABEC9-A230-4E90-AE39-C70822C1BD85}" destId="{6C81E6D2-A27D-4D17-9DE0-8D8371F376B5}" srcOrd="1" destOrd="0" parTransId="{A91F6C6C-60F6-46B3-8C0A-3389DE35FB89}" sibTransId="{0B110F68-55E7-4677-9173-B17D6337F520}"/>
    <dgm:cxn modelId="{49CFE793-995E-44F1-919E-1BDC43DD6372}" srcId="{6C81E6D2-A27D-4D17-9DE0-8D8371F376B5}" destId="{E16DFBC8-28CB-4F6E-A3CD-2D0C3B98AC15}" srcOrd="1" destOrd="0" parTransId="{9782FA60-8D98-44CC-AB66-56A250E5A730}" sibTransId="{A3CEEEAA-D8BA-4402-B780-D1929903F08F}"/>
    <dgm:cxn modelId="{C7F87662-3AFB-44AB-B32E-E14F1A36D2A6}" type="presOf" srcId="{4B2D9D64-020D-42B7-B9D9-1590B022D1E2}" destId="{582EF3D1-8254-4DC4-ABC0-2DCF04BC99EC}" srcOrd="0" destOrd="0" presId="urn:microsoft.com/office/officeart/2005/8/layout/hList6"/>
    <dgm:cxn modelId="{3F9FC08E-BB67-4226-BB29-D5EA21AE4A15}" srcId="{D00ABEC9-A230-4E90-AE39-C70822C1BD85}" destId="{051B2FF5-55B6-4532-AC99-C6563B5C97C1}" srcOrd="0" destOrd="0" parTransId="{F8C14FB1-8F9A-4E5D-9E3B-CB16B7F04FB8}" sibTransId="{AED1853B-8387-410F-A2B4-735D42AF00F3}"/>
    <dgm:cxn modelId="{DC1AEECF-792C-4F03-B2B2-158DD019519F}" type="presOf" srcId="{CECB2C0F-59F5-49F1-9A06-41FF832E526D}" destId="{E653C910-F0DB-4DD2-AA9C-51C10655EDC7}" srcOrd="0" destOrd="2" presId="urn:microsoft.com/office/officeart/2005/8/layout/hList6"/>
    <dgm:cxn modelId="{96C024F5-AB71-4634-B13F-22D5E22832CC}" type="presOf" srcId="{051B2FF5-55B6-4532-AC99-C6563B5C97C1}" destId="{E653C910-F0DB-4DD2-AA9C-51C10655EDC7}" srcOrd="0" destOrd="0" presId="urn:microsoft.com/office/officeart/2005/8/layout/hList6"/>
    <dgm:cxn modelId="{9C52ADE1-3372-4A29-8C95-7B3B5073D6DC}" type="presOf" srcId="{D00ABEC9-A230-4E90-AE39-C70822C1BD85}" destId="{42B26C0B-CDED-4BC7-8CE0-2C5A9E702242}" srcOrd="0" destOrd="0" presId="urn:microsoft.com/office/officeart/2005/8/layout/hList6"/>
    <dgm:cxn modelId="{7A6F27B4-D1A6-471F-9587-395D8299484E}" type="presOf" srcId="{F9644C26-5B87-4A36-8567-3BA5502FE07E}" destId="{582EF3D1-8254-4DC4-ABC0-2DCF04BC99EC}" srcOrd="0" destOrd="1" presId="urn:microsoft.com/office/officeart/2005/8/layout/hList6"/>
    <dgm:cxn modelId="{2BDE09D1-5E60-4727-8848-CA539BB88E94}" srcId="{051B2FF5-55B6-4532-AC99-C6563B5C97C1}" destId="{CECB2C0F-59F5-49F1-9A06-41FF832E526D}" srcOrd="1" destOrd="0" parTransId="{D69A1A98-EF6B-427B-B6B2-0CB1E1CB72F4}" sibTransId="{633A9A90-1542-48F4-8E54-88383EAC07A1}"/>
    <dgm:cxn modelId="{B7FF4011-0D3A-4302-A05E-2265E35B272B}" srcId="{4B2D9D64-020D-42B7-B9D9-1590B022D1E2}" destId="{27A7DF6A-6EBC-47A6-8D2A-7061587FE408}" srcOrd="1" destOrd="0" parTransId="{80104D4F-D3FF-40F1-A1DC-53C9B512AED0}" sibTransId="{D09C2FBA-825A-46C6-B07F-5EEF235A1AC6}"/>
    <dgm:cxn modelId="{BD63164C-6083-4D14-89A0-0C37CE2A2F68}" srcId="{051B2FF5-55B6-4532-AC99-C6563B5C97C1}" destId="{2DDF9B0B-3C29-4027-8AF1-01FEFF29DEFD}" srcOrd="0" destOrd="0" parTransId="{C5B79D43-0D00-47B8-95CE-E42B7BFB3128}" sibTransId="{12626454-C683-4D98-85E5-A5E95B613B24}"/>
    <dgm:cxn modelId="{AF0CA812-04C9-472A-95F1-79DEE3330C3D}" type="presOf" srcId="{E16DFBC8-28CB-4F6E-A3CD-2D0C3B98AC15}" destId="{7EB840E0-F15A-410E-8C48-E0CA613F758B}" srcOrd="0" destOrd="2" presId="urn:microsoft.com/office/officeart/2005/8/layout/hList6"/>
    <dgm:cxn modelId="{7CEAB759-958C-47A8-B0E7-90CD46AEBCC1}" srcId="{6C81E6D2-A27D-4D17-9DE0-8D8371F376B5}" destId="{DE5566A8-FF51-48CA-B25A-5203EC93AA45}" srcOrd="0" destOrd="0" parTransId="{1B4BBA0C-8E61-43B6-9568-F39F408A1D24}" sibTransId="{1EA3415E-8DCC-40AE-B224-1727844AA468}"/>
    <dgm:cxn modelId="{4AC83B47-607B-4B95-B280-BE6F69D889EE}" srcId="{D00ABEC9-A230-4E90-AE39-C70822C1BD85}" destId="{4B2D9D64-020D-42B7-B9D9-1590B022D1E2}" srcOrd="2" destOrd="0" parTransId="{A7ECD101-AC1A-4B34-B683-C9A546297E14}" sibTransId="{FE62E6D2-1A91-46FA-A900-34E8BEC8E952}"/>
    <dgm:cxn modelId="{96C50F61-9059-49F8-96C8-860BC46B3CE1}" type="presParOf" srcId="{42B26C0B-CDED-4BC7-8CE0-2C5A9E702242}" destId="{E653C910-F0DB-4DD2-AA9C-51C10655EDC7}" srcOrd="0" destOrd="0" presId="urn:microsoft.com/office/officeart/2005/8/layout/hList6"/>
    <dgm:cxn modelId="{16F3BAA5-00AA-4FDA-8A26-D9EA3EAD7D75}" type="presParOf" srcId="{42B26C0B-CDED-4BC7-8CE0-2C5A9E702242}" destId="{B9779C5B-D645-4A5D-9DF2-49C47BEA7177}" srcOrd="1" destOrd="0" presId="urn:microsoft.com/office/officeart/2005/8/layout/hList6"/>
    <dgm:cxn modelId="{C182C5FE-7ECF-45DF-801D-387FD0A8C2B9}" type="presParOf" srcId="{42B26C0B-CDED-4BC7-8CE0-2C5A9E702242}" destId="{7EB840E0-F15A-410E-8C48-E0CA613F758B}" srcOrd="2" destOrd="0" presId="urn:microsoft.com/office/officeart/2005/8/layout/hList6"/>
    <dgm:cxn modelId="{1B5CD79D-3B3B-42AF-8BCE-B3A870355C35}" type="presParOf" srcId="{42B26C0B-CDED-4BC7-8CE0-2C5A9E702242}" destId="{828C15B6-B49D-4213-B485-00D5D0043C3F}" srcOrd="3" destOrd="0" presId="urn:microsoft.com/office/officeart/2005/8/layout/hList6"/>
    <dgm:cxn modelId="{5DC15AA5-0F39-4759-8852-45C346C8FF7C}" type="presParOf" srcId="{42B26C0B-CDED-4BC7-8CE0-2C5A9E702242}" destId="{582EF3D1-8254-4DC4-ABC0-2DCF04BC99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53C910-F0DB-4DD2-AA9C-51C10655EDC7}">
      <dsp:nvSpPr>
        <dsp:cNvPr id="0" name=""/>
        <dsp:cNvSpPr/>
      </dsp:nvSpPr>
      <dsp:spPr>
        <a:xfrm rot="16200000">
          <a:off x="-187684" y="188177"/>
          <a:ext cx="1656184" cy="1279829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0" tIns="0" rIns="104653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S1</a:t>
          </a:r>
          <a:endParaRPr lang="lv-LV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</a:t>
          </a:r>
          <a:r>
            <a:rPr lang="ru-RU" sz="1200" kern="1200" dirty="0" smtClean="0"/>
            <a:t>7110 </a:t>
          </a:r>
          <a:r>
            <a:rPr lang="en-US" sz="1200" kern="1200" dirty="0" smtClean="0"/>
            <a:t>K5310</a:t>
          </a:r>
          <a:endParaRPr lang="lv-LV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D5721 K5310</a:t>
          </a:r>
          <a:endParaRPr lang="lv-LV" sz="1200" kern="1200" dirty="0"/>
        </a:p>
      </dsp:txBody>
      <dsp:txXfrm rot="16200000">
        <a:off x="-187684" y="188177"/>
        <a:ext cx="1656184" cy="1279829"/>
      </dsp:txXfrm>
    </dsp:sp>
    <dsp:sp modelId="{7EB840E0-F15A-410E-8C48-E0CA613F758B}">
      <dsp:nvSpPr>
        <dsp:cNvPr id="0" name=""/>
        <dsp:cNvSpPr/>
      </dsp:nvSpPr>
      <dsp:spPr>
        <a:xfrm rot="16200000">
          <a:off x="1188132" y="188177"/>
          <a:ext cx="1656184" cy="1279829"/>
        </a:xfrm>
        <a:prstGeom prst="flowChartManualOperation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1600" tIns="0" rIns="104653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S2</a:t>
          </a:r>
          <a:endParaRPr lang="lv-LV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D7777 K0000</a:t>
          </a:r>
          <a:endParaRPr lang="lv-LV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D8887 K0000</a:t>
          </a:r>
          <a:endParaRPr lang="lv-LV" sz="1200" kern="1200" dirty="0"/>
        </a:p>
      </dsp:txBody>
      <dsp:txXfrm rot="16200000">
        <a:off x="1188132" y="188177"/>
        <a:ext cx="1656184" cy="1279829"/>
      </dsp:txXfrm>
    </dsp:sp>
    <dsp:sp modelId="{582EF3D1-8254-4DC4-ABC0-2DCF04BC99EC}">
      <dsp:nvSpPr>
        <dsp:cNvPr id="0" name=""/>
        <dsp:cNvSpPr/>
      </dsp:nvSpPr>
      <dsp:spPr>
        <a:xfrm rot="16200000">
          <a:off x="2563948" y="188177"/>
          <a:ext cx="1656184" cy="1279829"/>
        </a:xfrm>
        <a:prstGeom prst="flowChartManualOperati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1600" tIns="0" rIns="104653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S3</a:t>
          </a:r>
          <a:endParaRPr lang="lv-LV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 1111 K 5555</a:t>
          </a:r>
          <a:endParaRPr lang="lv-LV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 1122 K 5555</a:t>
          </a:r>
          <a:endParaRPr lang="lv-LV" sz="1200" kern="1200" dirty="0"/>
        </a:p>
      </dsp:txBody>
      <dsp:txXfrm rot="16200000">
        <a:off x="2563948" y="188177"/>
        <a:ext cx="1656184" cy="1279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93C5B-3D33-4955-89D8-802EB3B252C9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AD1FC-421C-4A12-837A-8B5C0491E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AD1FC-421C-4A12-837A-8B5C0491E8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Как</a:t>
            </a:r>
            <a:r>
              <a:rPr lang="ru-RU" baseline="0" dirty="0" smtClean="0"/>
              <a:t> следствие становятся доступными клиенты, с которыми раньше не было возможности работать. Например, торговые сети, продовольственные магазины и т.п.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Программа делается на инструментах </a:t>
            </a:r>
            <a:r>
              <a:rPr lang="lv-LV" dirty="0" smtClean="0"/>
              <a:t>MS</a:t>
            </a:r>
            <a:r>
              <a:rPr lang="lv-LV" baseline="0" dirty="0" smtClean="0"/>
              <a:t> </a:t>
            </a:r>
            <a:r>
              <a:rPr lang="ru-RU" baseline="0" dirty="0" smtClean="0"/>
              <a:t>и потому удастся избежать сбоев порождаемых конфликтами в ПО. Обеспечение целостности.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Реализация аналитики на больших объемах данных.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Возможность пользоваться средствами аналитики бизнеса, встроенными в </a:t>
            </a:r>
            <a:r>
              <a:rPr lang="lv-LV" baseline="0" dirty="0" smtClean="0"/>
              <a:t>MSSQL.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DE81-2AC8-44EE-8C22-CFF34154AAF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Персональная аналитика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это когда пользователи используют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надстройкой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PowerPivot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 их каждодневной самостоятельной работе. Например, менеджер по продажам анализирует результаты своей работы.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Коллективная аналитика –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одни пользователи создают отчеты (например,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предоставляют эти отчеты в пользование другим сотрудникам. Например, директор департамента использует отчет, созданный другим сотрудником, или на основании модели BISM (например, опубликованной с помощью файла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создает самостоятельно отчет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Корпоративная аналитика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когда процесс создания аналитической модели  и отчетов берет на себя служба информационных технологий. При этом разрабатываются интеграционные пакеты по загрузке и очистке данных (с помощью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Integration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формируются выверенные аналитические модели с едиными в пределах организации показателями, формируются согласованные между подразделениями отчеты.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AD1FC-421C-4A12-837A-8B5C0491E84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</a:t>
            </a:r>
            <a:r>
              <a:rPr lang="ru-RU" baseline="0" dirty="0" smtClean="0"/>
              <a:t> В силу того, что ЕРП - система требует работы с существенно большими объемами данных, чем обычный учет реализация таких систем была затруднена. ЕРП – не только учет, но и планирование и управление производством.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AD1FC-421C-4A12-837A-8B5C0491E84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MSO – </a:t>
            </a:r>
            <a:r>
              <a:rPr lang="en-US" dirty="0" err="1" smtClean="0"/>
              <a:t>MicroSoft</a:t>
            </a:r>
            <a:r>
              <a:rPr lang="en-US" dirty="0" smtClean="0"/>
              <a:t> Office</a:t>
            </a:r>
          </a:p>
          <a:p>
            <a:r>
              <a:rPr lang="ru-RU" dirty="0" smtClean="0"/>
              <a:t>ПЗФ – программы 3-х</a:t>
            </a:r>
            <a:r>
              <a:rPr lang="ru-RU" baseline="0" dirty="0" smtClean="0"/>
              <a:t> фирм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AD1FC-421C-4A12-837A-8B5C0491E84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Отраслевые</a:t>
            </a:r>
            <a:r>
              <a:rPr lang="ru-RU" baseline="0" dirty="0" smtClean="0"/>
              <a:t> решения. Пример –автосервис.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DE81-2AC8-44EE-8C22-CFF34154AAF4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878-AF5B-4295-9F58-778BC450379F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BBD5-0059-4787-87AD-BC585D59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878-AF5B-4295-9F58-778BC450379F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BBD5-0059-4787-87AD-BC585D59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878-AF5B-4295-9F58-778BC450379F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BBD5-0059-4787-87AD-BC585D59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878-AF5B-4295-9F58-778BC450379F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BBD5-0059-4787-87AD-BC585D59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878-AF5B-4295-9F58-778BC450379F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BBD5-0059-4787-87AD-BC585D59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878-AF5B-4295-9F58-778BC450379F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BBD5-0059-4787-87AD-BC585D59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878-AF5B-4295-9F58-778BC450379F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BBD5-0059-4787-87AD-BC585D59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878-AF5B-4295-9F58-778BC450379F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BBD5-0059-4787-87AD-BC585D59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878-AF5B-4295-9F58-778BC450379F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BBD5-0059-4787-87AD-BC585D59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878-AF5B-4295-9F58-778BC450379F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BBD5-0059-4787-87AD-BC585D59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878-AF5B-4295-9F58-778BC450379F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BBD5-0059-4787-87AD-BC585D59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72878-AF5B-4295-9F58-778BC450379F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BBD5-0059-4787-87AD-BC585D59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990656" cy="5184575"/>
          </a:xfrm>
        </p:spPr>
        <p:txBody>
          <a:bodyPr>
            <a:normAutofit/>
          </a:bodyPr>
          <a:lstStyle/>
          <a:p>
            <a:r>
              <a:rPr lang="ru-RU" dirty="0" smtClean="0"/>
              <a:t>Новая разработка фирмы </a:t>
            </a:r>
            <a:r>
              <a:rPr lang="en-US" dirty="0" smtClean="0"/>
              <a:t>LatInSoft –</a:t>
            </a:r>
            <a:r>
              <a:rPr lang="ru-RU" dirty="0" smtClean="0"/>
              <a:t> программа управления предприятием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00B050"/>
                </a:solidFill>
              </a:rPr>
              <a:t>GrinS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|5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 smtClean="0"/>
              <a:t>ФИНАНСОВЫЙ УЧЕТ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800" dirty="0" smtClean="0"/>
              <a:t>Операция одна – проводок множество </a:t>
            </a:r>
            <a:endParaRPr lang="lv-LV" sz="2800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1835696" y="1556792"/>
            <a:ext cx="4896544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Бизнес операция</a:t>
            </a:r>
            <a:endParaRPr lang="lv-LV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080344639"/>
              </p:ext>
            </p:extLst>
          </p:nvPr>
        </p:nvGraphicFramePr>
        <p:xfrm>
          <a:off x="2483768" y="2852936"/>
          <a:ext cx="403244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Brace 6"/>
          <p:cNvSpPr/>
          <p:nvPr/>
        </p:nvSpPr>
        <p:spPr>
          <a:xfrm rot="16200000">
            <a:off x="3959932" y="224643"/>
            <a:ext cx="360040" cy="4896544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3361984" y="2852935"/>
            <a:ext cx="972108" cy="2700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Проводки</a:t>
            </a:r>
            <a:endParaRPr lang="lv-LV" sz="1200" dirty="0"/>
          </a:p>
        </p:txBody>
      </p:sp>
      <p:sp>
        <p:nvSpPr>
          <p:cNvPr id="9" name="Rectangle 8"/>
          <p:cNvSpPr/>
          <p:nvPr/>
        </p:nvSpPr>
        <p:spPr>
          <a:xfrm>
            <a:off x="1979712" y="2838191"/>
            <a:ext cx="972108" cy="2700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Проводки</a:t>
            </a:r>
            <a:endParaRPr lang="lv-LV" sz="1200" dirty="0"/>
          </a:p>
        </p:txBody>
      </p:sp>
      <p:sp>
        <p:nvSpPr>
          <p:cNvPr id="10" name="Rectangle 9"/>
          <p:cNvSpPr/>
          <p:nvPr/>
        </p:nvSpPr>
        <p:spPr>
          <a:xfrm>
            <a:off x="4572000" y="2852935"/>
            <a:ext cx="972108" cy="2700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Проводки</a:t>
            </a:r>
            <a:endParaRPr lang="lv-LV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136"/>
            <a:ext cx="6934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83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ФИНАНСОВЫЙ УЧЕТ </a:t>
            </a:r>
            <a:br>
              <a:rPr lang="ru-RU" b="1" u="sng" dirty="0" smtClean="0"/>
            </a:br>
            <a:r>
              <a:rPr lang="ru-RU" sz="3100" dirty="0" smtClean="0"/>
              <a:t>Неограниченное число аналитик</a:t>
            </a:r>
            <a:endParaRPr lang="lv-LV" sz="3100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3059832" y="2867967"/>
            <a:ext cx="1944216" cy="93610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Счёт ХХХХ</a:t>
            </a:r>
            <a:endParaRPr lang="lv-LV" dirty="0"/>
          </a:p>
        </p:txBody>
      </p:sp>
      <p:sp>
        <p:nvSpPr>
          <p:cNvPr id="5" name="Oval 4"/>
          <p:cNvSpPr/>
          <p:nvPr/>
        </p:nvSpPr>
        <p:spPr>
          <a:xfrm>
            <a:off x="3128356" y="1477963"/>
            <a:ext cx="1651118" cy="699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Подразделение</a:t>
            </a:r>
            <a:endParaRPr lang="lv-LV" dirty="0"/>
          </a:p>
        </p:txBody>
      </p:sp>
      <p:sp>
        <p:nvSpPr>
          <p:cNvPr id="8" name="Oval 7"/>
          <p:cNvSpPr/>
          <p:nvPr/>
        </p:nvSpPr>
        <p:spPr>
          <a:xfrm>
            <a:off x="3185846" y="4945230"/>
            <a:ext cx="223224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Номер документа</a:t>
            </a:r>
            <a:endParaRPr lang="lv-LV" dirty="0"/>
          </a:p>
        </p:txBody>
      </p:sp>
      <p:sp>
        <p:nvSpPr>
          <p:cNvPr id="10" name="Oval 9"/>
          <p:cNvSpPr/>
          <p:nvPr/>
        </p:nvSpPr>
        <p:spPr>
          <a:xfrm>
            <a:off x="953598" y="4653136"/>
            <a:ext cx="223224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</a:t>
            </a:r>
            <a:endParaRPr lang="lv-LV" dirty="0"/>
          </a:p>
        </p:txBody>
      </p:sp>
      <p:sp>
        <p:nvSpPr>
          <p:cNvPr id="13" name="Oval 12"/>
          <p:cNvSpPr/>
          <p:nvPr/>
        </p:nvSpPr>
        <p:spPr>
          <a:xfrm>
            <a:off x="305526" y="3778143"/>
            <a:ext cx="129614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Валюта</a:t>
            </a:r>
            <a:endParaRPr lang="lv-LV" dirty="0"/>
          </a:p>
        </p:txBody>
      </p:sp>
      <p:sp>
        <p:nvSpPr>
          <p:cNvPr id="15" name="Oval 14"/>
          <p:cNvSpPr/>
          <p:nvPr/>
        </p:nvSpPr>
        <p:spPr>
          <a:xfrm>
            <a:off x="6205609" y="1539137"/>
            <a:ext cx="1857482" cy="600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работники</a:t>
            </a:r>
            <a:endParaRPr lang="lv-LV" dirty="0"/>
          </a:p>
        </p:txBody>
      </p:sp>
      <p:sp>
        <p:nvSpPr>
          <p:cNvPr id="17" name="Oval 16"/>
          <p:cNvSpPr/>
          <p:nvPr/>
        </p:nvSpPr>
        <p:spPr>
          <a:xfrm>
            <a:off x="4205167" y="2103194"/>
            <a:ext cx="1597761" cy="786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Дата оплаты</a:t>
            </a:r>
            <a:endParaRPr lang="lv-LV" dirty="0"/>
          </a:p>
        </p:txBody>
      </p:sp>
      <p:sp>
        <p:nvSpPr>
          <p:cNvPr id="19" name="Oval 18"/>
          <p:cNvSpPr/>
          <p:nvPr/>
        </p:nvSpPr>
        <p:spPr>
          <a:xfrm>
            <a:off x="6588224" y="2372783"/>
            <a:ext cx="190821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% налога</a:t>
            </a:r>
            <a:endParaRPr lang="lv-LV" dirty="0"/>
          </a:p>
        </p:txBody>
      </p:sp>
      <p:sp>
        <p:nvSpPr>
          <p:cNvPr id="20" name="TextBox 19"/>
          <p:cNvSpPr txBox="1"/>
          <p:nvPr/>
        </p:nvSpPr>
        <p:spPr>
          <a:xfrm>
            <a:off x="206500" y="3276177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Н</a:t>
            </a:r>
            <a:endParaRPr lang="lv-LV" sz="4000" b="1" dirty="0">
              <a:solidFill>
                <a:srgbClr val="00B050"/>
              </a:solidFill>
            </a:endParaRPr>
          </a:p>
        </p:txBody>
      </p:sp>
      <p:sp>
        <p:nvSpPr>
          <p:cNvPr id="21" name="Content Placeholder 20"/>
          <p:cNvSpPr txBox="1">
            <a:spLocks noGrp="1"/>
          </p:cNvSpPr>
          <p:nvPr>
            <p:ph idx="1"/>
          </p:nvPr>
        </p:nvSpPr>
        <p:spPr>
          <a:xfrm>
            <a:off x="694134" y="3276177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C000"/>
                </a:solidFill>
              </a:rPr>
              <a:t>С</a:t>
            </a:r>
            <a:endParaRPr lang="lv-LV" sz="4000" b="1" dirty="0">
              <a:solidFill>
                <a:srgbClr val="FFC000"/>
              </a:solidFill>
            </a:endParaRPr>
          </a:p>
        </p:txBody>
      </p:sp>
      <p:sp>
        <p:nvSpPr>
          <p:cNvPr id="22" name="Content Placeholder 20"/>
          <p:cNvSpPr txBox="1">
            <a:spLocks/>
          </p:cNvSpPr>
          <p:nvPr/>
        </p:nvSpPr>
        <p:spPr>
          <a:xfrm>
            <a:off x="1167936" y="3276177"/>
            <a:ext cx="530915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endParaRPr lang="lv-LV" sz="4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9464" y="1196752"/>
            <a:ext cx="2172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Наличие</a:t>
            </a:r>
            <a:endParaRPr lang="lv-LV" sz="400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1771" y="1666501"/>
            <a:ext cx="2172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Сальдо</a:t>
            </a:r>
            <a:endParaRPr lang="lv-LV" sz="4000" b="1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2705" y="2181072"/>
            <a:ext cx="2172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Обязат</a:t>
            </a:r>
            <a:r>
              <a:rPr lang="ru-RU" sz="4000" b="1" dirty="0" smtClean="0">
                <a:solidFill>
                  <a:srgbClr val="FF0000"/>
                </a:solidFill>
              </a:rPr>
              <a:t>.</a:t>
            </a:r>
            <a:endParaRPr lang="lv-LV" sz="4000" b="1" dirty="0">
              <a:solidFill>
                <a:srgbClr val="FF0000"/>
              </a:solidFill>
            </a:endParaRPr>
          </a:p>
        </p:txBody>
      </p:sp>
      <p:cxnSp>
        <p:nvCxnSpPr>
          <p:cNvPr id="28" name="Curved Connector 27"/>
          <p:cNvCxnSpPr>
            <a:stCxn id="4" idx="1"/>
            <a:endCxn id="13" idx="6"/>
          </p:cNvCxnSpPr>
          <p:nvPr/>
        </p:nvCxnSpPr>
        <p:spPr>
          <a:xfrm rot="10800000" flipV="1">
            <a:off x="1601670" y="3336019"/>
            <a:ext cx="1458162" cy="982184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4" idx="2"/>
            <a:endCxn id="10" idx="7"/>
          </p:cNvCxnSpPr>
          <p:nvPr/>
        </p:nvCxnSpPr>
        <p:spPr>
          <a:xfrm rot="5400000">
            <a:off x="2941819" y="3721194"/>
            <a:ext cx="1007245" cy="117299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4" idx="3"/>
            <a:endCxn id="19" idx="1"/>
          </p:cNvCxnSpPr>
          <p:nvPr/>
        </p:nvCxnSpPr>
        <p:spPr>
          <a:xfrm flipV="1">
            <a:off x="5004048" y="2530963"/>
            <a:ext cx="1863627" cy="805056"/>
          </a:xfrm>
          <a:prstGeom prst="curvedConnector4">
            <a:avLst>
              <a:gd name="adj1" fmla="val 42502"/>
              <a:gd name="adj2" fmla="val 148044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4" idx="2"/>
            <a:endCxn id="8" idx="0"/>
          </p:cNvCxnSpPr>
          <p:nvPr/>
        </p:nvCxnSpPr>
        <p:spPr>
          <a:xfrm rot="16200000" flipH="1">
            <a:off x="3596376" y="4239635"/>
            <a:ext cx="1141159" cy="27003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45442" y="4485310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Н</a:t>
            </a:r>
            <a:endParaRPr lang="lv-LV" sz="4000" b="1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82181" y="4131367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Н</a:t>
            </a:r>
            <a:endParaRPr lang="lv-LV" sz="4000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35427" y="2232902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Н</a:t>
            </a:r>
            <a:endParaRPr lang="lv-LV" sz="4000" b="1" dirty="0">
              <a:solidFill>
                <a:srgbClr val="00B050"/>
              </a:solidFill>
            </a:endParaRPr>
          </a:p>
        </p:txBody>
      </p:sp>
      <p:sp>
        <p:nvSpPr>
          <p:cNvPr id="41" name="Content Placeholder 20"/>
          <p:cNvSpPr txBox="1">
            <a:spLocks/>
          </p:cNvSpPr>
          <p:nvPr/>
        </p:nvSpPr>
        <p:spPr>
          <a:xfrm>
            <a:off x="2267744" y="4136463"/>
            <a:ext cx="455574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b="1" smtClean="0">
                <a:solidFill>
                  <a:srgbClr val="FFC000"/>
                </a:solidFill>
              </a:rPr>
              <a:t>С</a:t>
            </a:r>
            <a:endParaRPr lang="lv-LV" sz="4000" b="1" dirty="0">
              <a:solidFill>
                <a:srgbClr val="FFC000"/>
              </a:solidFill>
            </a:endParaRPr>
          </a:p>
        </p:txBody>
      </p:sp>
      <p:sp>
        <p:nvSpPr>
          <p:cNvPr id="42" name="Content Placeholder 20"/>
          <p:cNvSpPr txBox="1">
            <a:spLocks/>
          </p:cNvSpPr>
          <p:nvPr/>
        </p:nvSpPr>
        <p:spPr>
          <a:xfrm>
            <a:off x="6248297" y="2204957"/>
            <a:ext cx="530915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endParaRPr lang="lv-LV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9862" y="3607755"/>
            <a:ext cx="32289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19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ФИНАНСОВЫЙ УЧЕТ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dirty="0" smtClean="0"/>
              <a:t>Изменение настроек счёта</a:t>
            </a:r>
            <a:endParaRPr lang="lv-LV" sz="3100" dirty="0"/>
          </a:p>
        </p:txBody>
      </p:sp>
      <p:pic>
        <p:nvPicPr>
          <p:cNvPr id="1026" name="Picture 2" descr="C:\Documents and Settings\Andris.LATINSOFT\Local Settings\Temporary Internet Files\Content.IE5\9KN3V2D1\MM900040961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84989"/>
            <a:ext cx="10572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ndris.LATINSOFT\Local Settings\Temporary Internet Files\Content.IE5\UUDGUUGY\MM900040963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39449"/>
            <a:ext cx="10572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ndris.LATINSOFT\Local Settings\Temporary Internet Files\Content.IE5\A2D58V33\MM900040964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8711" y="1339448"/>
            <a:ext cx="10572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3424" y="2492896"/>
            <a:ext cx="888086" cy="432047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lv-LV" sz="1600" dirty="0" smtClean="0"/>
              <a:t>5310</a:t>
            </a:r>
            <a:endParaRPr lang="lv-LV" sz="1600" dirty="0"/>
          </a:p>
        </p:txBody>
      </p:sp>
      <p:sp>
        <p:nvSpPr>
          <p:cNvPr id="8" name="Oval 7"/>
          <p:cNvSpPr/>
          <p:nvPr/>
        </p:nvSpPr>
        <p:spPr>
          <a:xfrm>
            <a:off x="828433" y="3672335"/>
            <a:ext cx="1497017" cy="746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Номер документа</a:t>
            </a:r>
            <a:endParaRPr lang="lv-LV" sz="1200" dirty="0"/>
          </a:p>
        </p:txBody>
      </p:sp>
      <p:sp>
        <p:nvSpPr>
          <p:cNvPr id="9" name="Oval 8"/>
          <p:cNvSpPr/>
          <p:nvPr/>
        </p:nvSpPr>
        <p:spPr>
          <a:xfrm>
            <a:off x="941247" y="3132275"/>
            <a:ext cx="1261995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Организация</a:t>
            </a:r>
            <a:endParaRPr lang="lv-LV" sz="1200" dirty="0"/>
          </a:p>
        </p:txBody>
      </p:sp>
      <p:cxnSp>
        <p:nvCxnSpPr>
          <p:cNvPr id="10" name="Curved Connector 9"/>
          <p:cNvCxnSpPr>
            <a:stCxn id="7" idx="2"/>
            <a:endCxn id="9" idx="7"/>
          </p:cNvCxnSpPr>
          <p:nvPr/>
        </p:nvCxnSpPr>
        <p:spPr>
          <a:xfrm rot="16200000" flipH="1">
            <a:off x="1544736" y="2737674"/>
            <a:ext cx="286422" cy="66096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7" idx="3"/>
            <a:endCxn id="8" idx="6"/>
          </p:cNvCxnSpPr>
          <p:nvPr/>
        </p:nvCxnSpPr>
        <p:spPr>
          <a:xfrm>
            <a:off x="1801510" y="2708920"/>
            <a:ext cx="523940" cy="1336886"/>
          </a:xfrm>
          <a:prstGeom prst="curvedConnector3">
            <a:avLst>
              <a:gd name="adj1" fmla="val 143631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228184" y="3000421"/>
            <a:ext cx="1295263" cy="499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Номер документа</a:t>
            </a:r>
            <a:endParaRPr lang="lv-LV" sz="1200" dirty="0"/>
          </a:p>
        </p:txBody>
      </p:sp>
      <p:sp>
        <p:nvSpPr>
          <p:cNvPr id="20" name="Oval 19"/>
          <p:cNvSpPr/>
          <p:nvPr/>
        </p:nvSpPr>
        <p:spPr>
          <a:xfrm>
            <a:off x="3130733" y="4365104"/>
            <a:ext cx="1261995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Организация</a:t>
            </a:r>
            <a:endParaRPr lang="lv-LV" sz="1200" dirty="0"/>
          </a:p>
        </p:txBody>
      </p:sp>
      <p:cxnSp>
        <p:nvCxnSpPr>
          <p:cNvPr id="21" name="Curved Connector 20"/>
          <p:cNvCxnSpPr>
            <a:stCxn id="33" idx="2"/>
            <a:endCxn id="20" idx="7"/>
          </p:cNvCxnSpPr>
          <p:nvPr/>
        </p:nvCxnSpPr>
        <p:spPr>
          <a:xfrm rot="5400000">
            <a:off x="4027244" y="3052726"/>
            <a:ext cx="1572137" cy="121079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33" idx="3"/>
            <a:endCxn id="19" idx="6"/>
          </p:cNvCxnSpPr>
          <p:nvPr/>
        </p:nvCxnSpPr>
        <p:spPr>
          <a:xfrm>
            <a:off x="5862754" y="2656034"/>
            <a:ext cx="1660693" cy="594213"/>
          </a:xfrm>
          <a:prstGeom prst="curvedConnector3">
            <a:avLst>
              <a:gd name="adj1" fmla="val 113765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898728" y="3211365"/>
            <a:ext cx="1261995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Организация</a:t>
            </a:r>
            <a:endParaRPr lang="lv-LV" sz="1200" dirty="0"/>
          </a:p>
        </p:txBody>
      </p:sp>
      <p:cxnSp>
        <p:nvCxnSpPr>
          <p:cNvPr id="26" name="Curved Connector 25"/>
          <p:cNvCxnSpPr>
            <a:stCxn id="32" idx="2"/>
            <a:endCxn id="25" idx="7"/>
          </p:cNvCxnSpPr>
          <p:nvPr/>
        </p:nvCxnSpPr>
        <p:spPr>
          <a:xfrm rot="16200000" flipH="1">
            <a:off x="3476583" y="2791129"/>
            <a:ext cx="365513" cy="63313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Content Placeholder 6"/>
          <p:cNvSpPr txBox="1">
            <a:spLocks/>
          </p:cNvSpPr>
          <p:nvPr/>
        </p:nvSpPr>
        <p:spPr>
          <a:xfrm>
            <a:off x="2898728" y="2492895"/>
            <a:ext cx="888086" cy="432047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600" smtClean="0"/>
              <a:t>5310</a:t>
            </a:r>
            <a:endParaRPr lang="lv-LV" sz="1600" dirty="0"/>
          </a:p>
        </p:txBody>
      </p:sp>
      <p:sp>
        <p:nvSpPr>
          <p:cNvPr id="33" name="Content Placeholder 6"/>
          <p:cNvSpPr txBox="1">
            <a:spLocks/>
          </p:cNvSpPr>
          <p:nvPr/>
        </p:nvSpPr>
        <p:spPr>
          <a:xfrm>
            <a:off x="4974668" y="2440010"/>
            <a:ext cx="888086" cy="432047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600" smtClean="0"/>
              <a:t>5310</a:t>
            </a:r>
            <a:endParaRPr lang="lv-LV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51425"/>
            <a:ext cx="36671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Oval 37"/>
          <p:cNvSpPr/>
          <p:nvPr/>
        </p:nvSpPr>
        <p:spPr>
          <a:xfrm>
            <a:off x="7596336" y="4221088"/>
            <a:ext cx="1218853" cy="5040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4809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ФИНАНСОВЫЙ УЧЕТ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dirty="0" smtClean="0"/>
              <a:t>Защита счетов – корреспонденция и права</a:t>
            </a:r>
            <a:endParaRPr lang="lv-LV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52006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8576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96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4000" b="1" u="sng" dirty="0" smtClean="0"/>
              <a:t>ФИНАНСОВЫЙ УЧЕТ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/>
              <a:t>Оперативные документы</a:t>
            </a:r>
            <a:endParaRPr lang="lv-LV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96752"/>
            <a:ext cx="5338660" cy="33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060848"/>
            <a:ext cx="4896544" cy="253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284984"/>
            <a:ext cx="4896544" cy="309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5536" y="1268760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Платежные поручения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Приходные и расходные кассовые ордера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Счета-фактуры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Авансовые отчеты</a:t>
            </a:r>
            <a:endParaRPr lang="lv-LV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321297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При сохранении документа формируется хозяйственная операция</a:t>
            </a:r>
            <a:endParaRPr lang="lv-LV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450912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Переход из документа в хозяйственную операцию и наоборот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000" b="1" u="sng" dirty="0" smtClean="0"/>
              <a:t>ФИНАНСОВЫЙ УЧЕТ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/>
              <a:t>Хозяйственные операции</a:t>
            </a:r>
            <a:endParaRPr lang="lv-LV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805"/>
            <a:ext cx="2242592" cy="5073427"/>
          </a:xfrm>
        </p:spPr>
        <p:txBody>
          <a:bodyPr/>
          <a:lstStyle/>
          <a:p>
            <a:r>
              <a:rPr lang="ru-RU" sz="1800" dirty="0" smtClean="0"/>
              <a:t>Разделены на группы, которые представлены в виде дерева</a:t>
            </a:r>
          </a:p>
          <a:p>
            <a:r>
              <a:rPr lang="ru-RU" sz="1800" dirty="0" smtClean="0"/>
              <a:t>Формируются из оперативных документов </a:t>
            </a:r>
          </a:p>
          <a:p>
            <a:r>
              <a:rPr lang="ru-RU" sz="1800" dirty="0" smtClean="0"/>
              <a:t>Ввод через описание  типовых операций</a:t>
            </a:r>
          </a:p>
          <a:p>
            <a:r>
              <a:rPr lang="ru-RU" sz="1800" dirty="0" smtClean="0"/>
              <a:t>Ввод вручную</a:t>
            </a:r>
          </a:p>
          <a:p>
            <a:endParaRPr lang="lv-L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17797"/>
            <a:ext cx="603749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225909"/>
            <a:ext cx="53799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4675" y="3378037"/>
            <a:ext cx="601239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000" b="1" u="sng" dirty="0" smtClean="0"/>
              <a:t>ФИНАНСОВЫЙ УЧЕТ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/>
              <a:t>Хозяйственные операции (продолжение)</a:t>
            </a:r>
            <a:endParaRPr lang="lv-LV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8232"/>
            <a:ext cx="2170584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Выбор неоплаченных документов</a:t>
            </a:r>
          </a:p>
          <a:p>
            <a:r>
              <a:rPr lang="ru-RU" sz="1800" dirty="0" smtClean="0"/>
              <a:t>Конвертация иностранных валют</a:t>
            </a:r>
            <a:endParaRPr lang="lv-LV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40768"/>
            <a:ext cx="59766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348880"/>
            <a:ext cx="5965927" cy="39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4000" b="1" u="sng" dirty="0" smtClean="0"/>
              <a:t>ФИНАНСОВЫЙ УЧЕТ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/>
              <a:t>Журнал бухгалтерских проводок</a:t>
            </a:r>
            <a:endParaRPr lang="lv-LV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2026568" cy="44210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Список проводок по фильтру</a:t>
            </a:r>
          </a:p>
          <a:p>
            <a:r>
              <a:rPr lang="ru-RU" sz="1800" dirty="0" smtClean="0"/>
              <a:t>Аналитический учет по счетам</a:t>
            </a:r>
          </a:p>
          <a:p>
            <a:r>
              <a:rPr lang="ru-RU" sz="1800" dirty="0" smtClean="0"/>
              <a:t>Переход в хозяйственную операцию</a:t>
            </a:r>
          </a:p>
          <a:p>
            <a:endParaRPr lang="lv-LV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623452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573016"/>
            <a:ext cx="62646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068960"/>
            <a:ext cx="5246538" cy="360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/>
              <a:t>ФИНАНСОВЫЙ УЧЕТ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dirty="0" smtClean="0"/>
              <a:t>Отчеты по бухгалтерским счетам</a:t>
            </a:r>
            <a:endParaRPr lang="lv-LV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2314600" cy="500141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Кассовая книга, обороты по счету, расчетные ведомости, проверочный и оборотный баланс</a:t>
            </a:r>
          </a:p>
          <a:p>
            <a:r>
              <a:rPr lang="ru-RU" sz="1800" dirty="0" smtClean="0"/>
              <a:t>Настраиваются для пользователя</a:t>
            </a:r>
          </a:p>
          <a:p>
            <a:r>
              <a:rPr lang="ru-RU" sz="1800" dirty="0" smtClean="0"/>
              <a:t>Итоговые строки по выбранным данным</a:t>
            </a:r>
          </a:p>
          <a:p>
            <a:r>
              <a:rPr lang="ru-RU" sz="1800" dirty="0" smtClean="0"/>
              <a:t>Несколько отчетов из набора данных</a:t>
            </a:r>
            <a:endParaRPr lang="lv-LV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59721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4141196" cy="364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708920"/>
            <a:ext cx="3403096" cy="308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645024"/>
            <a:ext cx="5904656" cy="292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077072"/>
            <a:ext cx="6048671" cy="24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/>
              <a:t>ФИНАНСОВЫЙ УЧЕТ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dirty="0" smtClean="0"/>
              <a:t>Отчеты по налогу на добавленную стоимость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2314600" cy="5073427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Настраиваются на период</a:t>
            </a:r>
          </a:p>
          <a:p>
            <a:r>
              <a:rPr lang="ru-RU" sz="1800" dirty="0" smtClean="0"/>
              <a:t>Строка отчета описывается по операциям и характеристикам бухгалтерских счетов</a:t>
            </a:r>
          </a:p>
          <a:p>
            <a:r>
              <a:rPr lang="ru-RU" sz="1800" dirty="0" smtClean="0"/>
              <a:t>Сформированные отчеты сохраняются, печатаются, в файл для передачи в СГД</a:t>
            </a:r>
          </a:p>
          <a:p>
            <a:r>
              <a:rPr lang="ru-RU" sz="1800" dirty="0" smtClean="0"/>
              <a:t>Просмотр бухгалтерских проводок по строкам декларации</a:t>
            </a:r>
            <a:endParaRPr lang="lv-LV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268760"/>
            <a:ext cx="5963672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132856"/>
            <a:ext cx="6210310" cy="332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492896"/>
            <a:ext cx="45365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Программа управления предприятием </a:t>
            </a:r>
            <a:r>
              <a:rPr lang="lv-LV" sz="3600" dirty="0" smtClean="0">
                <a:latin typeface="Arial" pitchFamily="34" charset="0"/>
                <a:cs typeface="Arial" pitchFamily="34" charset="0"/>
              </a:rPr>
              <a:t>GRINS+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Цели создания.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1. Возможность работать с большими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    объемами данных. 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1619672" y="4509120"/>
            <a:ext cx="914400" cy="54064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1-2 ГБ</a:t>
            </a:r>
            <a:endParaRPr lang="ru-RU" dirty="0"/>
          </a:p>
        </p:txBody>
      </p:sp>
      <p:sp>
        <p:nvSpPr>
          <p:cNvPr id="5" name="Right Arrow 4"/>
          <p:cNvSpPr/>
          <p:nvPr/>
        </p:nvSpPr>
        <p:spPr>
          <a:xfrm>
            <a:off x="3059832" y="45091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Flowchart: Magnetic Disk 5"/>
          <p:cNvSpPr/>
          <p:nvPr/>
        </p:nvSpPr>
        <p:spPr>
          <a:xfrm>
            <a:off x="4716016" y="3140968"/>
            <a:ext cx="2520280" cy="316835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1-2 ТБ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78098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/>
              <a:t>ФИНАНСОВЫЙ УЧЕТ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900" dirty="0" smtClean="0"/>
              <a:t>Годовые отчеты (баланс, расчет прибыли, денежный поток)</a:t>
            </a:r>
            <a:endParaRPr lang="lv-LV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2098576" cy="492941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Настраиваются на период</a:t>
            </a:r>
          </a:p>
          <a:p>
            <a:r>
              <a:rPr lang="ru-RU" sz="1800" dirty="0" smtClean="0"/>
              <a:t>Можно настраивать для пользователя</a:t>
            </a:r>
          </a:p>
          <a:p>
            <a:r>
              <a:rPr lang="ru-RU" sz="1800" dirty="0" smtClean="0"/>
              <a:t>Информация отчетов сохраняется и печатается</a:t>
            </a:r>
            <a:endParaRPr lang="lv-LV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12776"/>
            <a:ext cx="5757266" cy="34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76872"/>
            <a:ext cx="4451201" cy="422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780927"/>
            <a:ext cx="5472608" cy="38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ФИНАНСОВЫЙ УЧЕТ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dirty="0" smtClean="0"/>
              <a:t>Создание платежных документов кредиторам</a:t>
            </a:r>
            <a:endParaRPr lang="lv-LV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2458616" cy="492941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Формируется список  кредиторских долгов</a:t>
            </a:r>
          </a:p>
          <a:p>
            <a:r>
              <a:rPr lang="ru-RU" sz="1800" dirty="0" smtClean="0"/>
              <a:t>По кредитору доступен список неоплаченных документов</a:t>
            </a:r>
          </a:p>
          <a:p>
            <a:r>
              <a:rPr lang="ru-RU" sz="1800" dirty="0" smtClean="0"/>
              <a:t>Контроль на доступные денежные средства в банке</a:t>
            </a:r>
          </a:p>
          <a:p>
            <a:r>
              <a:rPr lang="ru-RU" sz="1800" dirty="0" smtClean="0"/>
              <a:t>Переход в сформированные платежные поручения</a:t>
            </a:r>
            <a:endParaRPr lang="lv-LV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24744"/>
            <a:ext cx="583748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0595" y="3284984"/>
            <a:ext cx="589340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645025"/>
            <a:ext cx="504056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/>
              <a:t>ФИНАНСОВЫЙ УЧЕТ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dirty="0" smtClean="0"/>
              <a:t>Импорт данных из банков</a:t>
            </a:r>
            <a:endParaRPr lang="lv-LV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2458616" cy="44973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Формирование хозяйственных операций </a:t>
            </a:r>
            <a:r>
              <a:rPr lang="ru-RU" sz="1800" dirty="0"/>
              <a:t>из файла, описывающего движение денежных средств на банковском счете</a:t>
            </a:r>
            <a:endParaRPr lang="lv-LV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12776"/>
            <a:ext cx="573646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УЧЕТ</a:t>
            </a:r>
            <a:r>
              <a:rPr lang="ru-RU" u="sng" dirty="0" smtClean="0"/>
              <a:t> </a:t>
            </a:r>
            <a:r>
              <a:rPr lang="ru-RU" b="1" u="sng" dirty="0" smtClean="0"/>
              <a:t>МАТЕРИАЛОВ</a:t>
            </a:r>
            <a:r>
              <a:rPr lang="ru-RU" u="sng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280920" cy="508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УЧЕТ МАТЕРИАЛОВ.</a:t>
            </a:r>
            <a:br>
              <a:rPr lang="ru-RU" b="1" u="sng" dirty="0" smtClean="0"/>
            </a:br>
            <a:r>
              <a:rPr lang="ru-RU" dirty="0" smtClean="0"/>
              <a:t>Заказы поставщикам.</a:t>
            </a:r>
            <a:endParaRPr lang="ru-RU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00200"/>
            <a:ext cx="8208912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УЧЕТ МАТЕРИАЛОВ.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Формы с эффектом </a:t>
            </a:r>
            <a:r>
              <a:rPr lang="lv-LV" dirty="0" err="1" smtClean="0"/>
              <a:t>drill-down.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488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348880"/>
            <a:ext cx="7766413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996951"/>
            <a:ext cx="7444507" cy="348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УЧЕТ МАТЕРИАЛОВ.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Топ по клиентам</a:t>
            </a:r>
            <a:endParaRPr lang="ru-RU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8092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УЧЕТ МАТЕРИАЛОВ</a:t>
            </a: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dirty="0" smtClean="0"/>
              <a:t>Анализ реализации товаров.</a:t>
            </a:r>
            <a:endParaRPr lang="ru-RU" sz="40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49694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83529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556792"/>
            <a:ext cx="7488832" cy="478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u="sng" dirty="0" smtClean="0"/>
              <a:t>УЧЕТ МАТЕРИАЛОВ</a:t>
            </a:r>
            <a:br>
              <a:rPr lang="ru-RU" sz="4000" b="1" u="sng" dirty="0" smtClean="0"/>
            </a:br>
            <a:r>
              <a:rPr lang="ru-RU" sz="4000" dirty="0" smtClean="0"/>
              <a:t>Работа с ЕКА, РО</a:t>
            </a:r>
            <a:r>
              <a:rPr lang="lv-LV" sz="4000" dirty="0" smtClean="0"/>
              <a:t>S</a:t>
            </a: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799"/>
            <a:ext cx="8208912" cy="453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56992"/>
            <a:ext cx="3676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356992"/>
            <a:ext cx="36576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356992"/>
            <a:ext cx="36957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УЧЕТ МАТЕРИАЛОВ</a:t>
            </a:r>
            <a:br>
              <a:rPr lang="ru-RU" b="1" u="sng" dirty="0" smtClean="0"/>
            </a:br>
            <a:r>
              <a:rPr lang="ru-RU" dirty="0" smtClean="0"/>
              <a:t>Производство.</a:t>
            </a:r>
            <a:endParaRPr lang="ru-RU" dirty="0"/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0200"/>
            <a:ext cx="8352927" cy="47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2. Надежность, защищенность от сбоев.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524000" y="1052736"/>
          <a:ext cx="6096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УЧЕТ МАТЕРИАЛОВ</a:t>
            </a:r>
            <a:br>
              <a:rPr lang="ru-RU" b="1" u="sng" dirty="0" smtClean="0"/>
            </a:br>
            <a:r>
              <a:rPr lang="ru-RU" dirty="0" smtClean="0"/>
              <a:t>Отраслевые решения(автосервис)</a:t>
            </a:r>
            <a:endParaRPr lang="ru-RU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00200"/>
            <a:ext cx="8208911" cy="50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792"/>
            <a:ext cx="5667375" cy="517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204864"/>
            <a:ext cx="780225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628801"/>
            <a:ext cx="7679581" cy="485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700808"/>
            <a:ext cx="6038850" cy="501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152" y="687363"/>
            <a:ext cx="33267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Трудовые договора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Создание и регистрация распоряжений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Штатное расписание и контроль вакансий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Регистрация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претендентов</a:t>
            </a:r>
            <a:endParaRPr lang="lv-LV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Планирование и контроль отпусков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Расчет стажа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Журналы регистрации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Большие возможности выбора данных по различным критериям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766763"/>
            <a:ext cx="5352429" cy="256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1300"/>
            <a:ext cx="5079429" cy="35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9855" y="78532"/>
            <a:ext cx="5204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+mj-lt"/>
              </a:rPr>
              <a:t>Управление персоналом</a:t>
            </a:r>
            <a:endParaRPr lang="lv-LV" sz="3200" b="1" u="sng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77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709613"/>
            <a:ext cx="5616302" cy="359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443163"/>
            <a:ext cx="5878771" cy="386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0804" y="104478"/>
            <a:ext cx="1402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>
                <a:latin typeface="+mj-lt"/>
              </a:rPr>
              <a:t>Табель</a:t>
            </a:r>
            <a:endParaRPr lang="lv-LV" sz="3200" b="1" u="sng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503" y="721891"/>
            <a:ext cx="25202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Планы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Графики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Печать графиков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Распоряжения о смене графика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Ведение табеля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Печать табеля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Электронная проходная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endParaRPr lang="lv-LV" dirty="0"/>
          </a:p>
        </p:txBody>
      </p:sp>
    </p:spTree>
    <p:extLst>
      <p:ext uri="{BB962C8B-B14F-4D97-AF65-F5344CB8AC3E}">
        <p14:creationId xmlns="" xmlns:p14="http://schemas.microsoft.com/office/powerpoint/2010/main" val="205362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414" y="599727"/>
            <a:ext cx="5782902" cy="359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5265720" cy="212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8810" y="36240"/>
            <a:ext cx="629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Arial" pitchFamily="34" charset="0"/>
                <a:cs typeface="Arial" pitchFamily="34" charset="0"/>
              </a:rPr>
              <a:t>Менеджер расчетов зарплаты</a:t>
            </a:r>
            <a:endParaRPr lang="lv-LV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52" y="777652"/>
            <a:ext cx="355296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Расчет начислений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Расчет отпусков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Расчет больничных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Расчет налогов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Экспорт в банки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Большой набор 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отчетов внутреннего 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использования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Весь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спектр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внешних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отчетов</a:t>
            </a:r>
            <a:r>
              <a:rPr lang="lv-LV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EDS,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lv-LV" b="1" dirty="0">
                <a:latin typeface="Arial" pitchFamily="34" charset="0"/>
                <a:cs typeface="Arial" pitchFamily="34" charset="0"/>
              </a:rPr>
              <a:t>c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татистики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Интеграция с Персоналом</a:t>
            </a:r>
            <a:r>
              <a:rPr lang="lv-LV" b="1" dirty="0" smtClean="0">
                <a:latin typeface="Arial" pitchFamily="34" charset="0"/>
                <a:cs typeface="Arial" pitchFamily="34" charset="0"/>
              </a:rPr>
              <a:t>,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lv-LV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абелем</a:t>
            </a:r>
            <a:r>
              <a:rPr lang="lv-LV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Бухгалтерией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lv-LV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17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ru-RU" sz="2000" dirty="0" smtClean="0">
                <a:latin typeface="+mn-lt"/>
              </a:rPr>
              <a:t>Учет основных средств и нематериальных вложений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Список объектов долгосрочных вложений</a:t>
            </a:r>
            <a:endParaRPr lang="lv-LV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425"/>
            <a:ext cx="2674640" cy="4309839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Учет объектов по группам, видам, категориям налога и источникам финансирования</a:t>
            </a:r>
          </a:p>
          <a:p>
            <a:endParaRPr lang="ru-RU" sz="1800" dirty="0" smtClean="0"/>
          </a:p>
          <a:p>
            <a:r>
              <a:rPr lang="ru-RU" sz="1800" dirty="0" smtClean="0"/>
              <a:t>Список предназначен для навигации по картотеке объектов долгосрочных вложений, добавления и удаления карточек объектов</a:t>
            </a:r>
          </a:p>
          <a:p>
            <a:pPr>
              <a:buNone/>
            </a:pPr>
            <a:r>
              <a:rPr lang="ru-RU" sz="1800" dirty="0" smtClean="0"/>
              <a:t> </a:t>
            </a:r>
            <a:endParaRPr lang="lv-LV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484784"/>
            <a:ext cx="55766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7" y="3933057"/>
            <a:ext cx="2575919" cy="176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61631"/>
            <a:ext cx="2445238" cy="174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78098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Учет основных средств и нематериальных вложений</a:t>
            </a:r>
            <a:br>
              <a:rPr lang="ru-RU" sz="2400" b="1" u="sng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Поступление объекта </a:t>
            </a:r>
            <a:endParaRPr lang="lv-LV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" y="1400175"/>
            <a:ext cx="2400325" cy="4477097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при поступлении объекта указываются параметры: п</a:t>
            </a:r>
            <a:r>
              <a:rPr lang="ru-RU" sz="1700" dirty="0" smtClean="0"/>
              <a:t>ервоначальная стоимость, группа, материально ответственное лицо и другие </a:t>
            </a:r>
          </a:p>
          <a:p>
            <a:r>
              <a:rPr lang="ru-RU" sz="1700" dirty="0" smtClean="0"/>
              <a:t>Определяется метод расчета и норма амортизации</a:t>
            </a:r>
          </a:p>
          <a:p>
            <a:r>
              <a:rPr lang="ru-RU" sz="1700" dirty="0" smtClean="0"/>
              <a:t>Данные документа поступления</a:t>
            </a:r>
          </a:p>
          <a:p>
            <a:r>
              <a:rPr lang="ru-RU" sz="1700" dirty="0" smtClean="0"/>
              <a:t>Формируется хозяйственная операция</a:t>
            </a:r>
          </a:p>
          <a:p>
            <a:endParaRPr lang="lv-LV" sz="1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8191" y="1340768"/>
            <a:ext cx="6018956" cy="443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7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Учет основных средств и нематериальных вложений</a:t>
            </a:r>
            <a:br>
              <a:rPr lang="ru-RU" sz="2400" b="1" u="sng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Карточка учета объекта</a:t>
            </a:r>
            <a:endParaRPr lang="lv-LV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2170584" cy="345638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Список данных расчета амортизации для финансового учета</a:t>
            </a:r>
          </a:p>
          <a:p>
            <a:r>
              <a:rPr lang="ru-RU" sz="1800" dirty="0" smtClean="0"/>
              <a:t>Изменение параметров учета объекта по месяцам</a:t>
            </a:r>
            <a:endParaRPr lang="lv-LV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12776"/>
            <a:ext cx="6040755" cy="415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78098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Учет основных средств и нематериальных вложений</a:t>
            </a:r>
            <a:br>
              <a:rPr lang="ru-RU" sz="2400" b="1" u="sng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 Карточка учета объекта (продолжение 1)</a:t>
            </a:r>
            <a:endParaRPr lang="lv-LV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2242592" cy="5001419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Список модернизаций объекта, замены деталей, переоценки</a:t>
            </a:r>
          </a:p>
          <a:p>
            <a:r>
              <a:rPr lang="ru-RU" sz="1800" dirty="0" smtClean="0"/>
              <a:t>Формируется хозяйственная операция из документа по модернизации</a:t>
            </a:r>
          </a:p>
          <a:p>
            <a:endParaRPr lang="ru-RU" sz="1800" dirty="0" smtClean="0"/>
          </a:p>
          <a:p>
            <a:r>
              <a:rPr lang="ru-RU" sz="1800" dirty="0" smtClean="0"/>
              <a:t>Список перемещений объекта из подразделения в другое подразделение или передачи другому материально ответственному лицу</a:t>
            </a:r>
          </a:p>
          <a:p>
            <a:endParaRPr lang="lv-LV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052736"/>
            <a:ext cx="6052185" cy="415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356992"/>
            <a:ext cx="439483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437112"/>
            <a:ext cx="41148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850106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Учет основных средств и нематериальных вложений</a:t>
            </a:r>
            <a:br>
              <a:rPr lang="ru-RU" sz="2400" b="1" u="sng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 Карточка учета объекта (продолжение 2)</a:t>
            </a:r>
            <a:endParaRPr lang="lv-LV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14600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Данные о снятии с учета объекта</a:t>
            </a:r>
          </a:p>
          <a:p>
            <a:endParaRPr lang="ru-RU" sz="1800" dirty="0" smtClean="0"/>
          </a:p>
          <a:p>
            <a:r>
              <a:rPr lang="ru-RU" sz="1800" dirty="0" smtClean="0"/>
              <a:t>Формируется хозяйственная операция  из документа по ликвидации</a:t>
            </a:r>
          </a:p>
          <a:p>
            <a:endParaRPr lang="lv-LV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28800"/>
            <a:ext cx="6040755" cy="41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70609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Учет основных средств и нематериальных вложений</a:t>
            </a:r>
            <a:br>
              <a:rPr lang="ru-RU" sz="2400" b="1" u="sng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 Расчет амортизации объектов для финансового учета</a:t>
            </a:r>
            <a:endParaRPr lang="lv-LV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Stored Data 3"/>
          <p:cNvSpPr/>
          <p:nvPr/>
        </p:nvSpPr>
        <p:spPr>
          <a:xfrm>
            <a:off x="4139952" y="1605186"/>
            <a:ext cx="2016224" cy="612648"/>
          </a:xfrm>
          <a:prstGeom prst="flowChartOnlineStorage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Данные расчета предыдущего периода</a:t>
            </a:r>
            <a:endParaRPr lang="lv-LV" sz="1200" dirty="0"/>
          </a:p>
        </p:txBody>
      </p:sp>
      <p:sp>
        <p:nvSpPr>
          <p:cNvPr id="5" name="Flowchart: Process 4"/>
          <p:cNvSpPr/>
          <p:nvPr/>
        </p:nvSpPr>
        <p:spPr>
          <a:xfrm>
            <a:off x="4022403" y="3837434"/>
            <a:ext cx="2016224" cy="671686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Расчет амортизации</a:t>
            </a:r>
            <a:endParaRPr lang="lv-LV" dirty="0"/>
          </a:p>
        </p:txBody>
      </p:sp>
      <p:sp>
        <p:nvSpPr>
          <p:cNvPr id="6" name="Flowchart: Multidocument 5"/>
          <p:cNvSpPr/>
          <p:nvPr/>
        </p:nvSpPr>
        <p:spPr>
          <a:xfrm>
            <a:off x="4427984" y="5493618"/>
            <a:ext cx="1368152" cy="758952"/>
          </a:xfrm>
          <a:prstGeom prst="flowChartMultidocument">
            <a:avLst/>
          </a:prstGeom>
          <a:solidFill>
            <a:srgbClr val="92D05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отчеты</a:t>
            </a:r>
            <a:endParaRPr lang="lv-LV" dirty="0"/>
          </a:p>
        </p:txBody>
      </p:sp>
      <p:sp>
        <p:nvSpPr>
          <p:cNvPr id="7" name="Flowchart: Stored Data 6"/>
          <p:cNvSpPr/>
          <p:nvPr/>
        </p:nvSpPr>
        <p:spPr>
          <a:xfrm>
            <a:off x="765920" y="1605186"/>
            <a:ext cx="1368152" cy="612648"/>
          </a:xfrm>
          <a:prstGeom prst="flowChartOnlineStorage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Поступле-ния</a:t>
            </a:r>
            <a:endParaRPr lang="lv-LV" sz="1200" dirty="0"/>
          </a:p>
        </p:txBody>
      </p:sp>
      <p:sp>
        <p:nvSpPr>
          <p:cNvPr id="8" name="Flowchart: Stored Data 7"/>
          <p:cNvSpPr/>
          <p:nvPr/>
        </p:nvSpPr>
        <p:spPr>
          <a:xfrm>
            <a:off x="755576" y="2541290"/>
            <a:ext cx="1368152" cy="612648"/>
          </a:xfrm>
          <a:prstGeom prst="flowChartOnlineStorage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Модерни-зация</a:t>
            </a:r>
            <a:endParaRPr lang="lv-LV" sz="1200" dirty="0"/>
          </a:p>
        </p:txBody>
      </p:sp>
      <p:sp>
        <p:nvSpPr>
          <p:cNvPr id="9" name="Flowchart: Stored Data 8"/>
          <p:cNvSpPr/>
          <p:nvPr/>
        </p:nvSpPr>
        <p:spPr>
          <a:xfrm>
            <a:off x="755576" y="3405386"/>
            <a:ext cx="1440160" cy="612648"/>
          </a:xfrm>
          <a:prstGeom prst="flowChartOnlineStorage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Ликвида-ция</a:t>
            </a:r>
            <a:endParaRPr lang="lv-LV" sz="1200" dirty="0"/>
          </a:p>
        </p:txBody>
      </p:sp>
      <p:sp>
        <p:nvSpPr>
          <p:cNvPr id="10" name="Flowchart: Stored Data 9"/>
          <p:cNvSpPr/>
          <p:nvPr/>
        </p:nvSpPr>
        <p:spPr>
          <a:xfrm>
            <a:off x="827584" y="4269482"/>
            <a:ext cx="1440160" cy="612648"/>
          </a:xfrm>
          <a:prstGeom prst="flowChartOnlineStorage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Изменение параметров учета</a:t>
            </a:r>
            <a:endParaRPr lang="lv-LV" sz="1200" dirty="0"/>
          </a:p>
        </p:txBody>
      </p:sp>
      <p:sp>
        <p:nvSpPr>
          <p:cNvPr id="11" name="Flowchart: Stored Data 10"/>
          <p:cNvSpPr/>
          <p:nvPr/>
        </p:nvSpPr>
        <p:spPr>
          <a:xfrm>
            <a:off x="7164288" y="2636912"/>
            <a:ext cx="1440160" cy="612648"/>
          </a:xfrm>
          <a:prstGeom prst="flowChartOnlineStorag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Настроеч-ная таблица</a:t>
            </a:r>
            <a:endParaRPr lang="lv-LV" sz="1200" dirty="0"/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 flipV="1">
            <a:off x="1955709" y="3693418"/>
            <a:ext cx="1320147" cy="18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</p:cNvCxnSpPr>
          <p:nvPr/>
        </p:nvCxnSpPr>
        <p:spPr>
          <a:xfrm flipV="1">
            <a:off x="2027717" y="4557514"/>
            <a:ext cx="1248139" cy="18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3" idx="1"/>
          </p:cNvCxnSpPr>
          <p:nvPr/>
        </p:nvCxnSpPr>
        <p:spPr>
          <a:xfrm flipH="1">
            <a:off x="5364088" y="1911510"/>
            <a:ext cx="1872208" cy="1925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</p:cNvCxnSpPr>
          <p:nvPr/>
        </p:nvCxnSpPr>
        <p:spPr>
          <a:xfrm flipV="1">
            <a:off x="1906047" y="1893218"/>
            <a:ext cx="1308145" cy="18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898277" y="2829322"/>
            <a:ext cx="1305571" cy="18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796136" y="2943236"/>
            <a:ext cx="1368152" cy="845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>
            <a:off x="4897740" y="4509120"/>
            <a:ext cx="288032" cy="98449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Down Arrow 20"/>
          <p:cNvSpPr/>
          <p:nvPr/>
        </p:nvSpPr>
        <p:spPr>
          <a:xfrm>
            <a:off x="4860032" y="2253258"/>
            <a:ext cx="288032" cy="158417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Right Arrow 21"/>
          <p:cNvSpPr/>
          <p:nvPr/>
        </p:nvSpPr>
        <p:spPr>
          <a:xfrm>
            <a:off x="3275856" y="3117354"/>
            <a:ext cx="1656184" cy="2880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Flowchart: Stored Data 22"/>
          <p:cNvSpPr/>
          <p:nvPr/>
        </p:nvSpPr>
        <p:spPr>
          <a:xfrm>
            <a:off x="7236296" y="1605186"/>
            <a:ext cx="1368152" cy="612648"/>
          </a:xfrm>
          <a:prstGeom prst="flowChartOnlineStorag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Нормы аморти-зации</a:t>
            </a:r>
            <a:endParaRPr lang="lv-LV" sz="12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203848" y="1902743"/>
            <a:ext cx="72008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516216" y="1182663"/>
            <a:ext cx="21602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Справочные данные</a:t>
            </a:r>
            <a:endParaRPr lang="lv-LV" sz="14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576" y="119675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Движение объектов</a:t>
            </a:r>
            <a:endParaRPr lang="lv-LV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3. Приобретение функциональности,   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   невозможной на предыдущей версии 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   программы.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12290" name="Picture 2" descr="http://msftbi.files.wordpress.com/2011/11/pers-coll-cor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48880"/>
            <a:ext cx="7686675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778098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Учет основных средств и нематериальных вложений</a:t>
            </a:r>
            <a:br>
              <a:rPr lang="ru-RU" sz="2400" b="1" u="sng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 Расчет амортизации для подоходного налога</a:t>
            </a:r>
            <a:endParaRPr lang="lv-LV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2314600" cy="492941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Список данных расчета амортизации для подоходного налога</a:t>
            </a:r>
          </a:p>
          <a:p>
            <a:endParaRPr lang="ru-RU" sz="1800" dirty="0" smtClean="0"/>
          </a:p>
          <a:p>
            <a:r>
              <a:rPr lang="ru-RU" sz="1800" dirty="0" smtClean="0"/>
              <a:t>Ввод дополнительных настроек</a:t>
            </a:r>
          </a:p>
          <a:p>
            <a:endParaRPr lang="ru-RU" sz="1800" dirty="0" smtClean="0"/>
          </a:p>
          <a:p>
            <a:r>
              <a:rPr lang="ru-RU" sz="1800" dirty="0" smtClean="0"/>
              <a:t>Печать отчетных форм по карточкам, по категориям и сводные данные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96752"/>
            <a:ext cx="5976664" cy="15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76872"/>
            <a:ext cx="5760640" cy="30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077072"/>
            <a:ext cx="5472608" cy="224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70609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Учет основных средств и нематериальных вложений</a:t>
            </a:r>
            <a:br>
              <a:rPr lang="ru-RU" sz="2400" b="1" u="sng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 Расчет амортизации для подоходного налога</a:t>
            </a:r>
            <a:endParaRPr lang="lv-LV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Stored Data 3"/>
          <p:cNvSpPr/>
          <p:nvPr/>
        </p:nvSpPr>
        <p:spPr>
          <a:xfrm>
            <a:off x="4139952" y="1586136"/>
            <a:ext cx="1728192" cy="612648"/>
          </a:xfrm>
          <a:prstGeom prst="flowChartOnlineStorage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Данные предыдущего периода</a:t>
            </a:r>
            <a:endParaRPr lang="lv-LV" sz="1200" dirty="0"/>
          </a:p>
        </p:txBody>
      </p:sp>
      <p:sp>
        <p:nvSpPr>
          <p:cNvPr id="5" name="Flowchart: Process 4"/>
          <p:cNvSpPr/>
          <p:nvPr/>
        </p:nvSpPr>
        <p:spPr>
          <a:xfrm>
            <a:off x="4022403" y="3818384"/>
            <a:ext cx="2016224" cy="618728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Расчет амортизации</a:t>
            </a:r>
            <a:endParaRPr lang="lv-LV" dirty="0"/>
          </a:p>
        </p:txBody>
      </p:sp>
      <p:sp>
        <p:nvSpPr>
          <p:cNvPr id="6" name="Flowchart: Multidocument 5"/>
          <p:cNvSpPr/>
          <p:nvPr/>
        </p:nvSpPr>
        <p:spPr>
          <a:xfrm>
            <a:off x="4427984" y="5474568"/>
            <a:ext cx="1368152" cy="758952"/>
          </a:xfrm>
          <a:prstGeom prst="flowChartMultidocument">
            <a:avLst/>
          </a:prstGeom>
          <a:solidFill>
            <a:srgbClr val="92D05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отчеты</a:t>
            </a:r>
            <a:endParaRPr lang="lv-LV" dirty="0"/>
          </a:p>
        </p:txBody>
      </p:sp>
      <p:sp>
        <p:nvSpPr>
          <p:cNvPr id="7" name="Flowchart: Stored Data 6"/>
          <p:cNvSpPr/>
          <p:nvPr/>
        </p:nvSpPr>
        <p:spPr>
          <a:xfrm>
            <a:off x="755576" y="1586136"/>
            <a:ext cx="1368152" cy="612648"/>
          </a:xfrm>
          <a:prstGeom prst="flowChartOnlineStorage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Поступле-ния</a:t>
            </a:r>
            <a:endParaRPr lang="lv-LV" sz="1200" dirty="0"/>
          </a:p>
        </p:txBody>
      </p:sp>
      <p:sp>
        <p:nvSpPr>
          <p:cNvPr id="8" name="Flowchart: Stored Data 7"/>
          <p:cNvSpPr/>
          <p:nvPr/>
        </p:nvSpPr>
        <p:spPr>
          <a:xfrm>
            <a:off x="755576" y="2522240"/>
            <a:ext cx="1368152" cy="612648"/>
          </a:xfrm>
          <a:prstGeom prst="flowChartOnlineStorage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Модерни-зация</a:t>
            </a:r>
            <a:endParaRPr lang="lv-LV" sz="1200" dirty="0"/>
          </a:p>
        </p:txBody>
      </p:sp>
      <p:sp>
        <p:nvSpPr>
          <p:cNvPr id="9" name="Flowchart: Stored Data 8"/>
          <p:cNvSpPr/>
          <p:nvPr/>
        </p:nvSpPr>
        <p:spPr>
          <a:xfrm>
            <a:off x="755576" y="3386336"/>
            <a:ext cx="1440160" cy="612648"/>
          </a:xfrm>
          <a:prstGeom prst="flowChartOnlineStorage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Ликвида-ция</a:t>
            </a:r>
            <a:endParaRPr lang="lv-LV" sz="1200" dirty="0"/>
          </a:p>
        </p:txBody>
      </p:sp>
      <p:sp>
        <p:nvSpPr>
          <p:cNvPr id="10" name="Flowchart: Stored Data 9"/>
          <p:cNvSpPr/>
          <p:nvPr/>
        </p:nvSpPr>
        <p:spPr>
          <a:xfrm>
            <a:off x="827584" y="4250432"/>
            <a:ext cx="1440160" cy="612648"/>
          </a:xfrm>
          <a:prstGeom prst="flowChartOnlineStorage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Изменение категории</a:t>
            </a:r>
            <a:endParaRPr lang="lv-LV" sz="1200" dirty="0"/>
          </a:p>
        </p:txBody>
      </p:sp>
      <p:sp>
        <p:nvSpPr>
          <p:cNvPr id="11" name="Flowchart: Stored Data 10"/>
          <p:cNvSpPr/>
          <p:nvPr/>
        </p:nvSpPr>
        <p:spPr>
          <a:xfrm>
            <a:off x="7164288" y="3674368"/>
            <a:ext cx="1440160" cy="612648"/>
          </a:xfrm>
          <a:prstGeom prst="flowChartOnlineStorag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Настроеч-ная таблица</a:t>
            </a:r>
            <a:endParaRPr lang="lv-LV" sz="1200" dirty="0"/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 flipV="1">
            <a:off x="1955709" y="3674368"/>
            <a:ext cx="1320147" cy="18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03848" y="1864643"/>
            <a:ext cx="72008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 flipV="1">
            <a:off x="2027717" y="4538464"/>
            <a:ext cx="1248139" cy="18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4" idx="1"/>
          </p:cNvCxnSpPr>
          <p:nvPr/>
        </p:nvCxnSpPr>
        <p:spPr>
          <a:xfrm flipH="1">
            <a:off x="5364088" y="1892460"/>
            <a:ext cx="1872208" cy="1925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</p:cNvCxnSpPr>
          <p:nvPr/>
        </p:nvCxnSpPr>
        <p:spPr>
          <a:xfrm flipV="1">
            <a:off x="1895703" y="1874168"/>
            <a:ext cx="1308145" cy="18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98277" y="2810272"/>
            <a:ext cx="1305571" cy="18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Manual Input 17"/>
          <p:cNvSpPr/>
          <p:nvPr/>
        </p:nvSpPr>
        <p:spPr>
          <a:xfrm>
            <a:off x="7308304" y="2589312"/>
            <a:ext cx="1224136" cy="653008"/>
          </a:xfrm>
          <a:prstGeom prst="flowChartManualInpu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Дополнительные настройки</a:t>
            </a:r>
            <a:endParaRPr lang="lv-LV" sz="1000" dirty="0"/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>
            <a:off x="5868144" y="2915816"/>
            <a:ext cx="1440160" cy="9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1"/>
          </p:cNvCxnSpPr>
          <p:nvPr/>
        </p:nvCxnSpPr>
        <p:spPr>
          <a:xfrm flipH="1" flipV="1">
            <a:off x="6012160" y="3890392"/>
            <a:ext cx="1152128" cy="90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4897740" y="4437112"/>
            <a:ext cx="288032" cy="103745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Down Arrow 21"/>
          <p:cNvSpPr/>
          <p:nvPr/>
        </p:nvSpPr>
        <p:spPr>
          <a:xfrm>
            <a:off x="4860032" y="2234208"/>
            <a:ext cx="288032" cy="158417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Right Arrow 22"/>
          <p:cNvSpPr/>
          <p:nvPr/>
        </p:nvSpPr>
        <p:spPr>
          <a:xfrm>
            <a:off x="3275856" y="3098304"/>
            <a:ext cx="1656184" cy="2880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Flowchart: Stored Data 23"/>
          <p:cNvSpPr/>
          <p:nvPr/>
        </p:nvSpPr>
        <p:spPr>
          <a:xfrm>
            <a:off x="7236296" y="1586136"/>
            <a:ext cx="1368152" cy="612648"/>
          </a:xfrm>
          <a:prstGeom prst="flowChartOnlineStorag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Категории налога</a:t>
            </a:r>
            <a:endParaRPr lang="lv-LV" sz="1200" dirty="0"/>
          </a:p>
        </p:txBody>
      </p:sp>
      <p:sp>
        <p:nvSpPr>
          <p:cNvPr id="25" name="Rectangle 24"/>
          <p:cNvSpPr/>
          <p:nvPr/>
        </p:nvSpPr>
        <p:spPr>
          <a:xfrm>
            <a:off x="827584" y="1154088"/>
            <a:ext cx="25202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Движение объектов</a:t>
            </a:r>
            <a:endParaRPr lang="lv-LV" sz="1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6216" y="1154088"/>
            <a:ext cx="21602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Справочные данные</a:t>
            </a:r>
            <a:endParaRPr lang="lv-LV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34082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Учет основных средств и нематериальных вложений </a:t>
            </a:r>
            <a:br>
              <a:rPr lang="ru-RU" sz="2400" b="1" u="sng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Списки данных по объектам долгосрочных вложений</a:t>
            </a:r>
            <a:endParaRPr lang="lv-LV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2242592" cy="492941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Из списка поступивших</a:t>
            </a:r>
            <a:r>
              <a:rPr lang="ru-RU" sz="1600" smtClean="0"/>
              <a:t>, модернизиро-ванных, ликвидированных </a:t>
            </a:r>
            <a:r>
              <a:rPr lang="ru-RU" sz="1600" dirty="0" smtClean="0"/>
              <a:t>и перемещений объектов переход </a:t>
            </a:r>
            <a:r>
              <a:rPr lang="ru-RU" sz="1600" smtClean="0"/>
              <a:t>в соответствующий </a:t>
            </a:r>
            <a:r>
              <a:rPr lang="ru-RU" sz="1600" dirty="0" smtClean="0"/>
              <a:t>документ  на карточке</a:t>
            </a:r>
            <a:endParaRPr lang="lv-LV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67036"/>
            <a:ext cx="5760640" cy="377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175148"/>
            <a:ext cx="59712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327276"/>
            <a:ext cx="5688632" cy="162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293096"/>
            <a:ext cx="5904656" cy="182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4. Возможность построить полноценную 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lv-LV" sz="3200" dirty="0" smtClean="0">
                <a:latin typeface="Arial" pitchFamily="34" charset="0"/>
                <a:cs typeface="Arial" pitchFamily="34" charset="0"/>
              </a:rPr>
              <a:t>ERP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Enterprise Resource Planning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    систему.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pic>
        <p:nvPicPr>
          <p:cNvPr id="11269" name="Picture 5" descr="C:\Documents and Settings\Sasha\Desktop\ERP2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820891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5. Облегченная стыковка с другими     системами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Flowchart: Process 3"/>
          <p:cNvSpPr/>
          <p:nvPr/>
        </p:nvSpPr>
        <p:spPr>
          <a:xfrm>
            <a:off x="467544" y="3356992"/>
            <a:ext cx="2520280" cy="17281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4800" dirty="0" smtClean="0"/>
              <a:t>GRINS</a:t>
            </a:r>
            <a:r>
              <a:rPr lang="en-US" sz="4800" dirty="0" smtClean="0"/>
              <a:t>|5</a:t>
            </a:r>
            <a:endParaRPr lang="ru-RU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82670" y="4797152"/>
            <a:ext cx="3717522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55776" y="4365104"/>
            <a:ext cx="374441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55776" y="3501008"/>
            <a:ext cx="3744416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5868144" y="2996952"/>
            <a:ext cx="3025352" cy="78410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dirty="0" smtClean="0"/>
              <a:t>MSO</a:t>
            </a:r>
            <a:endParaRPr lang="ru-RU" sz="2800" dirty="0"/>
          </a:p>
        </p:txBody>
      </p:sp>
      <p:sp>
        <p:nvSpPr>
          <p:cNvPr id="15" name="Frame 14"/>
          <p:cNvSpPr/>
          <p:nvPr/>
        </p:nvSpPr>
        <p:spPr>
          <a:xfrm>
            <a:off x="6300192" y="4149080"/>
            <a:ext cx="2232248" cy="5040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П3Ф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Flowchart: Predefined Process 15"/>
          <p:cNvSpPr/>
          <p:nvPr/>
        </p:nvSpPr>
        <p:spPr>
          <a:xfrm>
            <a:off x="6300192" y="5157192"/>
            <a:ext cx="2232248" cy="792088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ПЗФ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Новые функциональные возможности.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 и учет выполнения бюджета.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lv-LV" dirty="0" smtClean="0">
                <a:latin typeface="Arial" pitchFamily="34" charset="0"/>
                <a:cs typeface="Arial" pitchFamily="34" charset="0"/>
              </a:rPr>
              <a:t>CRM(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Customer Relationship Management</a:t>
            </a:r>
            <a:r>
              <a:rPr lang="lv-LV" dirty="0" smtClean="0">
                <a:latin typeface="Arial" pitchFamily="34" charset="0"/>
                <a:cs typeface="Arial" pitchFamily="34" charset="0"/>
              </a:rPr>
              <a:t>) 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система управления взаимоотношениями с клиентами</a:t>
            </a:r>
            <a:r>
              <a:rPr lang="lv-LV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Управление сервисным обслуживанием.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Отраслевые решения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lv-LV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Новые функциональные возможности(продолжение).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Управление проектами.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Документооборот, делопроизводство.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Постоянно актуальная информация, не требующая дополнительных действий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Работа с мобильными устройствами.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ФИНАНСОВЫЙ УЧЕТ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Несколько систем учёта</a:t>
            </a:r>
            <a:endParaRPr lang="lv-LV" sz="2800" dirty="0"/>
          </a:p>
        </p:txBody>
      </p:sp>
      <p:sp>
        <p:nvSpPr>
          <p:cNvPr id="5" name="Flowchart: Multidocument 4"/>
          <p:cNvSpPr/>
          <p:nvPr/>
        </p:nvSpPr>
        <p:spPr>
          <a:xfrm>
            <a:off x="5940152" y="1484784"/>
            <a:ext cx="2212832" cy="183620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учёт</a:t>
            </a:r>
            <a:endParaRPr lang="lv-LV" sz="4400" dirty="0"/>
          </a:p>
        </p:txBody>
      </p:sp>
      <p:sp>
        <p:nvSpPr>
          <p:cNvPr id="6" name="Rectangle 5"/>
          <p:cNvSpPr/>
          <p:nvPr/>
        </p:nvSpPr>
        <p:spPr>
          <a:xfrm>
            <a:off x="611560" y="2070230"/>
            <a:ext cx="115212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2110</a:t>
            </a:r>
          </a:p>
          <a:p>
            <a:pPr algn="ctr"/>
            <a:r>
              <a:rPr lang="ru-RU" dirty="0" smtClean="0"/>
              <a:t>2310</a:t>
            </a:r>
          </a:p>
          <a:p>
            <a:pPr algn="ctr"/>
            <a:r>
              <a:rPr lang="ru-RU" dirty="0" smtClean="0"/>
              <a:t>5310</a:t>
            </a:r>
          </a:p>
          <a:p>
            <a:pPr algn="ctr"/>
            <a:r>
              <a:rPr lang="ru-RU" dirty="0" smtClean="0"/>
              <a:t>5721</a:t>
            </a:r>
          </a:p>
          <a:p>
            <a:pPr algn="ctr"/>
            <a:r>
              <a:rPr lang="ru-RU" dirty="0" smtClean="0"/>
              <a:t>8900</a:t>
            </a:r>
            <a:endParaRPr lang="lv-LV" dirty="0"/>
          </a:p>
        </p:txBody>
      </p:sp>
      <p:sp>
        <p:nvSpPr>
          <p:cNvPr id="7" name="Rounded Rectangle 6"/>
          <p:cNvSpPr/>
          <p:nvPr/>
        </p:nvSpPr>
        <p:spPr>
          <a:xfrm>
            <a:off x="575556" y="1638182"/>
            <a:ext cx="2376264" cy="5760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Бухгалтерский учёт</a:t>
            </a:r>
            <a:endParaRPr lang="lv-LV" dirty="0"/>
          </a:p>
        </p:txBody>
      </p:sp>
      <p:sp>
        <p:nvSpPr>
          <p:cNvPr id="8" name="Rectangle 7"/>
          <p:cNvSpPr/>
          <p:nvPr/>
        </p:nvSpPr>
        <p:spPr>
          <a:xfrm>
            <a:off x="2467130" y="3832619"/>
            <a:ext cx="1152128" cy="2232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1111</a:t>
            </a:r>
          </a:p>
          <a:p>
            <a:pPr algn="ctr"/>
            <a:r>
              <a:rPr lang="ru-RU" dirty="0" smtClean="0"/>
              <a:t>2222</a:t>
            </a:r>
          </a:p>
          <a:p>
            <a:pPr algn="ctr"/>
            <a:r>
              <a:rPr lang="ru-RU" dirty="0" smtClean="0"/>
              <a:t>3333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11760" y="3200895"/>
            <a:ext cx="2376264" cy="5760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Учёт страховок</a:t>
            </a:r>
            <a:endParaRPr lang="lv-LV" dirty="0"/>
          </a:p>
        </p:txBody>
      </p:sp>
      <p:sp>
        <p:nvSpPr>
          <p:cNvPr id="10" name="Rectangle 9"/>
          <p:cNvSpPr/>
          <p:nvPr/>
        </p:nvSpPr>
        <p:spPr>
          <a:xfrm>
            <a:off x="5220072" y="4491118"/>
            <a:ext cx="1152128" cy="2016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9999</a:t>
            </a:r>
          </a:p>
          <a:p>
            <a:pPr algn="ctr"/>
            <a:r>
              <a:rPr lang="ru-RU" dirty="0" smtClean="0"/>
              <a:t>8888</a:t>
            </a:r>
            <a:endParaRPr lang="lv-LV" dirty="0"/>
          </a:p>
        </p:txBody>
      </p:sp>
      <p:sp>
        <p:nvSpPr>
          <p:cNvPr id="11" name="Rounded Rectangle 10"/>
          <p:cNvSpPr/>
          <p:nvPr/>
        </p:nvSpPr>
        <p:spPr>
          <a:xfrm>
            <a:off x="5112060" y="3857561"/>
            <a:ext cx="2376264" cy="5760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Учёт затрат по объектам</a:t>
            </a:r>
            <a:endParaRPr lang="lv-LV" dirty="0"/>
          </a:p>
        </p:txBody>
      </p:sp>
      <p:sp>
        <p:nvSpPr>
          <p:cNvPr id="12" name="Right Arrow 11"/>
          <p:cNvSpPr/>
          <p:nvPr/>
        </p:nvSpPr>
        <p:spPr>
          <a:xfrm>
            <a:off x="3043194" y="1970838"/>
            <a:ext cx="275294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Right Arrow 12"/>
          <p:cNvSpPr/>
          <p:nvPr/>
        </p:nvSpPr>
        <p:spPr>
          <a:xfrm rot="20257699">
            <a:off x="4913999" y="2992315"/>
            <a:ext cx="98658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Right Arrow 13"/>
          <p:cNvSpPr/>
          <p:nvPr/>
        </p:nvSpPr>
        <p:spPr>
          <a:xfrm rot="16996982">
            <a:off x="6365420" y="3413049"/>
            <a:ext cx="450339" cy="325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Rectangle 14"/>
          <p:cNvSpPr/>
          <p:nvPr/>
        </p:nvSpPr>
        <p:spPr>
          <a:xfrm>
            <a:off x="1907704" y="1350150"/>
            <a:ext cx="972108" cy="2700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План счетов</a:t>
            </a:r>
            <a:endParaRPr lang="lv-LV" sz="1200" dirty="0"/>
          </a:p>
        </p:txBody>
      </p:sp>
      <p:sp>
        <p:nvSpPr>
          <p:cNvPr id="16" name="Rectangle 15"/>
          <p:cNvSpPr/>
          <p:nvPr/>
        </p:nvSpPr>
        <p:spPr>
          <a:xfrm>
            <a:off x="3815916" y="2942847"/>
            <a:ext cx="972108" cy="2700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План счетов</a:t>
            </a:r>
            <a:endParaRPr lang="lv-LV" sz="1200" dirty="0"/>
          </a:p>
        </p:txBody>
      </p:sp>
      <p:sp>
        <p:nvSpPr>
          <p:cNvPr id="17" name="Rectangle 16"/>
          <p:cNvSpPr/>
          <p:nvPr/>
        </p:nvSpPr>
        <p:spPr>
          <a:xfrm>
            <a:off x="6600452" y="3587531"/>
            <a:ext cx="972108" cy="2700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План счетов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xmlns="" val="17950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0DE872B1AC0D45BB526B70F6A1B3AE" ma:contentTypeVersion="1" ma:contentTypeDescription="Создание документа." ma:contentTypeScope="" ma:versionID="3577a4004f36576ca1abb2bf513114fd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917BD69-970C-4B13-ADBE-330E32C1A0E5}"/>
</file>

<file path=customXml/itemProps2.xml><?xml version="1.0" encoding="utf-8"?>
<ds:datastoreItem xmlns:ds="http://schemas.openxmlformats.org/officeDocument/2006/customXml" ds:itemID="{43DF7D34-82CC-4565-85E2-42646B40CD96}"/>
</file>

<file path=customXml/itemProps3.xml><?xml version="1.0" encoding="utf-8"?>
<ds:datastoreItem xmlns:ds="http://schemas.openxmlformats.org/officeDocument/2006/customXml" ds:itemID="{FEF97ABD-3D37-4159-AB15-51850149B8FC}"/>
</file>

<file path=docProps/app.xml><?xml version="1.0" encoding="utf-8"?>
<Properties xmlns="http://schemas.openxmlformats.org/officeDocument/2006/extended-properties" xmlns:vt="http://schemas.openxmlformats.org/officeDocument/2006/docPropsVTypes">
  <TotalTime>34670</TotalTime>
  <Words>825</Words>
  <Application>Microsoft Office PowerPoint</Application>
  <PresentationFormat>On-screen Show (4:3)</PresentationFormat>
  <Paragraphs>262</Paragraphs>
  <Slides>42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Новая разработка фирмы LatInSoft – программа управления предприятием  GrinS |5</vt:lpstr>
      <vt:lpstr>Программа управления предприятием GRINS+</vt:lpstr>
      <vt:lpstr>Slide 3</vt:lpstr>
      <vt:lpstr>Slide 4</vt:lpstr>
      <vt:lpstr>4. Возможность построить полноценную      ERP(Enterprise Resource Planning)     систему. </vt:lpstr>
      <vt:lpstr>Slide 6</vt:lpstr>
      <vt:lpstr>Новые функциональные возможности.</vt:lpstr>
      <vt:lpstr>Новые функциональные возможности(продолжение).</vt:lpstr>
      <vt:lpstr>ФИНАНСОВЫЙ УЧЕТ Несколько систем учёта</vt:lpstr>
      <vt:lpstr>ФИНАНСОВЫЙ УЧЕТ  Операция одна – проводок множество </vt:lpstr>
      <vt:lpstr>ФИНАНСОВЫЙ УЧЕТ  Неограниченное число аналитик</vt:lpstr>
      <vt:lpstr>ФИНАНСОВЫЙ УЧЕТ  Изменение настроек счёта</vt:lpstr>
      <vt:lpstr>ФИНАНСОВЫЙ УЧЕТ  Защита счетов – корреспонденция и права</vt:lpstr>
      <vt:lpstr>ФИНАНСОВЫЙ УЧЕТ  Оперативные документы</vt:lpstr>
      <vt:lpstr>ФИНАНСОВЫЙ УЧЕТ  Хозяйственные операции</vt:lpstr>
      <vt:lpstr>ФИНАНСОВЫЙ УЧЕТ  Хозяйственные операции (продолжение)</vt:lpstr>
      <vt:lpstr>ФИНАНСОВЫЙ УЧЕТ  Журнал бухгалтерских проводок</vt:lpstr>
      <vt:lpstr>ФИНАНСОВЫЙ УЧЕТ  Отчеты по бухгалтерским счетам</vt:lpstr>
      <vt:lpstr>ФИНАНСОВЫЙ УЧЕТ  Отчеты по налогу на добавленную стоимость</vt:lpstr>
      <vt:lpstr>ФИНАНСОВЫЙ УЧЕТ  Годовые отчеты (баланс, расчет прибыли, денежный поток)</vt:lpstr>
      <vt:lpstr>ФИНАНСОВЫЙ УЧЕТ  Создание платежных документов кредиторам</vt:lpstr>
      <vt:lpstr>ФИНАНСОВЫЙ УЧЕТ  Импорт данных из банков</vt:lpstr>
      <vt:lpstr>УЧЕТ МАТЕРИАЛОВ. </vt:lpstr>
      <vt:lpstr>УЧЕТ МАТЕРИАЛОВ. Заказы поставщикам.</vt:lpstr>
      <vt:lpstr>УЧЕТ МАТЕРИАЛОВ. Формы с эффектом drill-down.</vt:lpstr>
      <vt:lpstr>УЧЕТ МАТЕРИАЛОВ. Топ по клиентам</vt:lpstr>
      <vt:lpstr>УЧЕТ МАТЕРИАЛОВ Анализ реализации товаров.</vt:lpstr>
      <vt:lpstr>УЧЕТ МАТЕРИАЛОВ Работа с ЕКА, РОS</vt:lpstr>
      <vt:lpstr>УЧЕТ МАТЕРИАЛОВ Производство.</vt:lpstr>
      <vt:lpstr>УЧЕТ МАТЕРИАЛОВ Отраслевые решения(автосервис)</vt:lpstr>
      <vt:lpstr>Slide 31</vt:lpstr>
      <vt:lpstr>Slide 32</vt:lpstr>
      <vt:lpstr>Slide 33</vt:lpstr>
      <vt:lpstr>Учет основных средств и нематериальных вложений Список объектов долгосрочных вложений</vt:lpstr>
      <vt:lpstr>Учет основных средств и нематериальных вложений Поступление объекта </vt:lpstr>
      <vt:lpstr>Учет основных средств и нематериальных вложений Карточка учета объекта</vt:lpstr>
      <vt:lpstr>Учет основных средств и нематериальных вложений  Карточка учета объекта (продолжение 1)</vt:lpstr>
      <vt:lpstr>Учет основных средств и нематериальных вложений  Карточка учета объекта (продолжение 2)</vt:lpstr>
      <vt:lpstr>Учет основных средств и нематериальных вложений  Расчет амортизации объектов для финансового учета</vt:lpstr>
      <vt:lpstr>Учет основных средств и нематериальных вложений  Расчет амортизации для подоходного налога</vt:lpstr>
      <vt:lpstr>Учет основных средств и нематериальных вложений  Расчет амортизации для подоходного налога</vt:lpstr>
      <vt:lpstr>Учет основных средств и нематериальных вложений  Списки данных по объектам долгосрочных вложений</vt:lpstr>
    </vt:vector>
  </TitlesOfParts>
  <Company>LatInSoft 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разработка фирмы LatInSoft – программа управления производством  GrinS PLUS</dc:title>
  <dc:creator>Alexandr Lifshic</dc:creator>
  <cp:lastModifiedBy>Alexandr Lifshic</cp:lastModifiedBy>
  <cp:revision>716</cp:revision>
  <dcterms:created xsi:type="dcterms:W3CDTF">2012-03-06T09:50:38Z</dcterms:created>
  <dcterms:modified xsi:type="dcterms:W3CDTF">2013-07-18T07:45:11Z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0x010100880DE872B1AC0D45BB526B70F6A1B3AE</vt:lpwstr>
  </property>
</Properties>
</file>